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handoutMasterIdLst>
    <p:handoutMasterId r:id="rId23"/>
  </p:handoutMasterIdLst>
  <p:sldIdLst>
    <p:sldId id="310" r:id="rId3"/>
    <p:sldId id="392" r:id="rId4"/>
    <p:sldId id="405" r:id="rId5"/>
    <p:sldId id="403" r:id="rId6"/>
    <p:sldId id="409" r:id="rId7"/>
    <p:sldId id="408" r:id="rId8"/>
    <p:sldId id="407" r:id="rId9"/>
    <p:sldId id="402" r:id="rId10"/>
    <p:sldId id="397" r:id="rId11"/>
    <p:sldId id="398" r:id="rId12"/>
    <p:sldId id="399" r:id="rId13"/>
    <p:sldId id="410" r:id="rId14"/>
    <p:sldId id="411" r:id="rId15"/>
    <p:sldId id="400" r:id="rId16"/>
    <p:sldId id="396" r:id="rId17"/>
    <p:sldId id="382" r:id="rId18"/>
    <p:sldId id="404" r:id="rId19"/>
    <p:sldId id="383" r:id="rId20"/>
    <p:sldId id="401" r:id="rId21"/>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ebers- Buchmann, Ilona" initials="HBI" lastIdx="1" clrIdx="0">
    <p:extLst>
      <p:ext uri="{19B8F6BF-5375-455C-9EA6-DF929625EA0E}">
        <p15:presenceInfo xmlns:p15="http://schemas.microsoft.com/office/powerpoint/2012/main" userId="Huebers- Buchmann, Ilo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1" autoAdjust="0"/>
    <p:restoredTop sz="94660"/>
  </p:normalViewPr>
  <p:slideViewPr>
    <p:cSldViewPr snapToGrid="0">
      <p:cViewPr varScale="1">
        <p:scale>
          <a:sx n="88" d="100"/>
          <a:sy n="88" d="100"/>
        </p:scale>
        <p:origin x="46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8FEE128-89ED-4B5A-8C2F-BE30C7905E48}" type="datetimeFigureOut">
              <a:rPr lang="de-DE" smtClean="0"/>
              <a:t>28.03.2023</a:t>
            </a:fld>
            <a:endParaRPr lang="de-DE"/>
          </a:p>
        </p:txBody>
      </p:sp>
      <p:sp>
        <p:nvSpPr>
          <p:cNvPr id="4" name="Fußzeilenplatzhalter 3"/>
          <p:cNvSpPr>
            <a:spLocks noGrp="1"/>
          </p:cNvSpPr>
          <p:nvPr>
            <p:ph type="ftr" sz="quarter" idx="2"/>
          </p:nvPr>
        </p:nvSpPr>
        <p:spPr>
          <a:xfrm>
            <a:off x="0" y="9428589"/>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9"/>
            <a:ext cx="2945659" cy="498055"/>
          </a:xfrm>
          <a:prstGeom prst="rect">
            <a:avLst/>
          </a:prstGeom>
        </p:spPr>
        <p:txBody>
          <a:bodyPr vert="horz" lIns="91440" tIns="45720" rIns="91440" bIns="45720" rtlCol="0" anchor="b"/>
          <a:lstStyle>
            <a:lvl1pPr algn="r">
              <a:defRPr sz="1200"/>
            </a:lvl1pPr>
          </a:lstStyle>
          <a:p>
            <a:fld id="{FA3142D6-BD09-4CFD-8F83-03A8BEA0462F}" type="slidenum">
              <a:rPr lang="de-DE" smtClean="0"/>
              <a:t>‹Nr.›</a:t>
            </a:fld>
            <a:endParaRPr lang="de-DE"/>
          </a:p>
        </p:txBody>
      </p:sp>
    </p:spTree>
    <p:extLst>
      <p:ext uri="{BB962C8B-B14F-4D97-AF65-F5344CB8AC3E}">
        <p14:creationId xmlns:p14="http://schemas.microsoft.com/office/powerpoint/2010/main" val="320297801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C0B4C7E-9234-4D2E-8AAD-861668847A25}" type="datetimeFigureOut">
              <a:rPr lang="de-DE" smtClean="0"/>
              <a:t>28.03.2023</a:t>
            </a:fld>
            <a:endParaRPr lang="de-DE"/>
          </a:p>
        </p:txBody>
      </p:sp>
      <p:sp>
        <p:nvSpPr>
          <p:cNvPr id="4" name="Folienbildplatzhalt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8"/>
            <a:ext cx="5438140" cy="3908614"/>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9"/>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9"/>
            <a:ext cx="2945659" cy="498055"/>
          </a:xfrm>
          <a:prstGeom prst="rect">
            <a:avLst/>
          </a:prstGeom>
        </p:spPr>
        <p:txBody>
          <a:bodyPr vert="horz" lIns="91440" tIns="45720" rIns="91440" bIns="45720" rtlCol="0" anchor="b"/>
          <a:lstStyle>
            <a:lvl1pPr algn="r">
              <a:defRPr sz="1200"/>
            </a:lvl1pPr>
          </a:lstStyle>
          <a:p>
            <a:fld id="{0F9277CE-0770-4759-A758-BD7F6D93A1A3}" type="slidenum">
              <a:rPr lang="de-DE" smtClean="0"/>
              <a:t>‹Nr.›</a:t>
            </a:fld>
            <a:endParaRPr lang="de-DE"/>
          </a:p>
        </p:txBody>
      </p:sp>
    </p:spTree>
    <p:extLst>
      <p:ext uri="{BB962C8B-B14F-4D97-AF65-F5344CB8AC3E}">
        <p14:creationId xmlns:p14="http://schemas.microsoft.com/office/powerpoint/2010/main" val="17592570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0989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10</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3925058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11</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798751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12</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2160820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13</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3976988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14</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35633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15</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2828966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16</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837913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17</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715946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18</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2544243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19</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383861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2</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51698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3</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74775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4</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324963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5</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727716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6</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2387026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7</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2609730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8</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1930878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9277CE-0770-4759-A758-BD7F6D93A1A3}" type="slidenum">
              <a:rPr lang="de-DE" smtClean="0"/>
              <a:t>9</a:t>
            </a:fld>
            <a:endParaRPr lang="de-DE"/>
          </a:p>
        </p:txBody>
      </p:sp>
      <p:sp>
        <p:nvSpPr>
          <p:cNvPr id="5" name="Kopfzeilenplatzhalter 4"/>
          <p:cNvSpPr>
            <a:spLocks noGrp="1"/>
          </p:cNvSpPr>
          <p:nvPr>
            <p:ph type="hdr" sz="quarter" idx="11"/>
          </p:nvPr>
        </p:nvSpPr>
        <p:spPr/>
        <p:txBody>
          <a:bodyPr/>
          <a:lstStyle/>
          <a:p>
            <a:endParaRPr lang="de-DE"/>
          </a:p>
        </p:txBody>
      </p:sp>
    </p:spTree>
    <p:extLst>
      <p:ext uri="{BB962C8B-B14F-4D97-AF65-F5344CB8AC3E}">
        <p14:creationId xmlns:p14="http://schemas.microsoft.com/office/powerpoint/2010/main" val="381333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8E99829-70F1-418D-86EB-A48A0F84DB5D}" type="datetime1">
              <a:rPr lang="de-DE" smtClean="0"/>
              <a:t>28.03.2023</a:t>
            </a:fld>
            <a:endParaRPr lang="de-DE"/>
          </a:p>
        </p:txBody>
      </p:sp>
      <p:sp>
        <p:nvSpPr>
          <p:cNvPr id="5" name="Fußzeilenplatzhalter 4"/>
          <p:cNvSpPr>
            <a:spLocks noGrp="1"/>
          </p:cNvSpPr>
          <p:nvPr>
            <p:ph type="ftr" sz="quarter" idx="11"/>
          </p:nvPr>
        </p:nvSpPr>
        <p:spPr/>
        <p:txBody>
          <a:bodyPr/>
          <a:lstStyle/>
          <a:p>
            <a:r>
              <a:rPr lang="de-DE" smtClean="0"/>
              <a:t>AG Schule 08.11.2022</a:t>
            </a:r>
            <a:endParaRPr lang="de-DE"/>
          </a:p>
        </p:txBody>
      </p:sp>
      <p:sp>
        <p:nvSpPr>
          <p:cNvPr id="6" name="Foliennummernplatzhalter 5"/>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127186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A6783E6-5D8C-4905-A221-10F95205D4BB}" type="datetime1">
              <a:rPr lang="de-DE" smtClean="0"/>
              <a:t>28.03.2023</a:t>
            </a:fld>
            <a:endParaRPr lang="de-DE"/>
          </a:p>
        </p:txBody>
      </p:sp>
      <p:sp>
        <p:nvSpPr>
          <p:cNvPr id="5" name="Fußzeilenplatzhalter 4"/>
          <p:cNvSpPr>
            <a:spLocks noGrp="1"/>
          </p:cNvSpPr>
          <p:nvPr>
            <p:ph type="ftr" sz="quarter" idx="11"/>
          </p:nvPr>
        </p:nvSpPr>
        <p:spPr/>
        <p:txBody>
          <a:bodyPr/>
          <a:lstStyle/>
          <a:p>
            <a:r>
              <a:rPr lang="de-DE" smtClean="0"/>
              <a:t>AG Schule 08.11.2022</a:t>
            </a:r>
            <a:endParaRPr lang="de-DE"/>
          </a:p>
        </p:txBody>
      </p:sp>
      <p:sp>
        <p:nvSpPr>
          <p:cNvPr id="6" name="Foliennummernplatzhalter 5"/>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356429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36A0E2-89E7-4775-B4AE-095537FC2AF2}" type="datetime1">
              <a:rPr lang="de-DE" smtClean="0"/>
              <a:t>28.03.2023</a:t>
            </a:fld>
            <a:endParaRPr lang="de-DE"/>
          </a:p>
        </p:txBody>
      </p:sp>
      <p:sp>
        <p:nvSpPr>
          <p:cNvPr id="5" name="Fußzeilenplatzhalter 4"/>
          <p:cNvSpPr>
            <a:spLocks noGrp="1"/>
          </p:cNvSpPr>
          <p:nvPr>
            <p:ph type="ftr" sz="quarter" idx="11"/>
          </p:nvPr>
        </p:nvSpPr>
        <p:spPr/>
        <p:txBody>
          <a:bodyPr/>
          <a:lstStyle/>
          <a:p>
            <a:r>
              <a:rPr lang="de-DE" smtClean="0"/>
              <a:t>AG Schule 08.11.2022</a:t>
            </a:r>
            <a:endParaRPr lang="de-DE"/>
          </a:p>
        </p:txBody>
      </p:sp>
      <p:sp>
        <p:nvSpPr>
          <p:cNvPr id="6" name="Foliennummernplatzhalter 5"/>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66877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2847E1A-C900-4E7D-A54C-BA70C8511E46}" type="datetime1">
              <a:rPr lang="de-DE" smtClean="0"/>
              <a:t>28.03.2023</a:t>
            </a:fld>
            <a:endParaRPr lang="de-DE"/>
          </a:p>
        </p:txBody>
      </p:sp>
      <p:sp>
        <p:nvSpPr>
          <p:cNvPr id="5" name="Fußzeilenplatzhalter 4"/>
          <p:cNvSpPr>
            <a:spLocks noGrp="1"/>
          </p:cNvSpPr>
          <p:nvPr>
            <p:ph type="ftr" sz="quarter" idx="11"/>
          </p:nvPr>
        </p:nvSpPr>
        <p:spPr/>
        <p:txBody>
          <a:bodyPr/>
          <a:lstStyle/>
          <a:p>
            <a:r>
              <a:rPr lang="de-DE" smtClean="0"/>
              <a:t>AG Schule 08.11.2022</a:t>
            </a:r>
            <a:endParaRPr lang="de-DE"/>
          </a:p>
        </p:txBody>
      </p:sp>
      <p:sp>
        <p:nvSpPr>
          <p:cNvPr id="6" name="Foliennummernplatzhalter 5"/>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130180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CBBC1246-C91E-4C71-AC79-DEDC58BB31A9}" type="datetime1">
              <a:rPr lang="de-DE" smtClean="0"/>
              <a:t>28.03.2023</a:t>
            </a:fld>
            <a:endParaRPr lang="de-DE"/>
          </a:p>
        </p:txBody>
      </p:sp>
      <p:sp>
        <p:nvSpPr>
          <p:cNvPr id="5" name="Fußzeilenplatzhalter 4"/>
          <p:cNvSpPr>
            <a:spLocks noGrp="1"/>
          </p:cNvSpPr>
          <p:nvPr>
            <p:ph type="ftr" sz="quarter" idx="11"/>
          </p:nvPr>
        </p:nvSpPr>
        <p:spPr/>
        <p:txBody>
          <a:bodyPr/>
          <a:lstStyle/>
          <a:p>
            <a:r>
              <a:rPr lang="de-DE" smtClean="0"/>
              <a:t>AG Schule 08.11.2022</a:t>
            </a:r>
            <a:endParaRPr lang="de-DE"/>
          </a:p>
        </p:txBody>
      </p:sp>
      <p:sp>
        <p:nvSpPr>
          <p:cNvPr id="6" name="Foliennummernplatzhalter 5"/>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85250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A0F1782-99FC-457F-91E5-C3C903D95175}" type="datetime1">
              <a:rPr lang="de-DE" smtClean="0"/>
              <a:t>28.03.2023</a:t>
            </a:fld>
            <a:endParaRPr lang="de-DE"/>
          </a:p>
        </p:txBody>
      </p:sp>
      <p:sp>
        <p:nvSpPr>
          <p:cNvPr id="6" name="Fußzeilenplatzhalter 5"/>
          <p:cNvSpPr>
            <a:spLocks noGrp="1"/>
          </p:cNvSpPr>
          <p:nvPr>
            <p:ph type="ftr" sz="quarter" idx="11"/>
          </p:nvPr>
        </p:nvSpPr>
        <p:spPr/>
        <p:txBody>
          <a:bodyPr/>
          <a:lstStyle/>
          <a:p>
            <a:r>
              <a:rPr lang="de-DE" smtClean="0"/>
              <a:t>AG Schule 08.11.2022</a:t>
            </a:r>
            <a:endParaRPr lang="de-DE"/>
          </a:p>
        </p:txBody>
      </p:sp>
      <p:sp>
        <p:nvSpPr>
          <p:cNvPr id="7" name="Foliennummernplatzhalter 6"/>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58229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D168B9F-3D85-4CE0-9E8A-D5FC1E8CFCB8}" type="datetime1">
              <a:rPr lang="de-DE" smtClean="0"/>
              <a:t>28.03.2023</a:t>
            </a:fld>
            <a:endParaRPr lang="de-DE"/>
          </a:p>
        </p:txBody>
      </p:sp>
      <p:sp>
        <p:nvSpPr>
          <p:cNvPr id="8" name="Fußzeilenplatzhalter 7"/>
          <p:cNvSpPr>
            <a:spLocks noGrp="1"/>
          </p:cNvSpPr>
          <p:nvPr>
            <p:ph type="ftr" sz="quarter" idx="11"/>
          </p:nvPr>
        </p:nvSpPr>
        <p:spPr/>
        <p:txBody>
          <a:bodyPr/>
          <a:lstStyle/>
          <a:p>
            <a:r>
              <a:rPr lang="de-DE" smtClean="0"/>
              <a:t>AG Schule 08.11.2022</a:t>
            </a:r>
            <a:endParaRPr lang="de-DE"/>
          </a:p>
        </p:txBody>
      </p:sp>
      <p:sp>
        <p:nvSpPr>
          <p:cNvPr id="9" name="Foliennummernplatzhalter 8"/>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242955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FCF2E4-FB94-433A-A9EC-4012718D2B4D}" type="datetime1">
              <a:rPr lang="de-DE" smtClean="0"/>
              <a:t>28.03.2023</a:t>
            </a:fld>
            <a:endParaRPr lang="de-DE"/>
          </a:p>
        </p:txBody>
      </p:sp>
      <p:sp>
        <p:nvSpPr>
          <p:cNvPr id="4" name="Fußzeilenplatzhalter 3"/>
          <p:cNvSpPr>
            <a:spLocks noGrp="1"/>
          </p:cNvSpPr>
          <p:nvPr>
            <p:ph type="ftr" sz="quarter" idx="11"/>
          </p:nvPr>
        </p:nvSpPr>
        <p:spPr/>
        <p:txBody>
          <a:bodyPr/>
          <a:lstStyle/>
          <a:p>
            <a:r>
              <a:rPr lang="de-DE" smtClean="0"/>
              <a:t>AG Schule 08.11.2022</a:t>
            </a:r>
            <a:endParaRPr lang="de-DE"/>
          </a:p>
        </p:txBody>
      </p:sp>
      <p:sp>
        <p:nvSpPr>
          <p:cNvPr id="5" name="Foliennummernplatzhalter 4"/>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108301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FB4E766-C3C3-49BD-BF48-4504047F0AB5}" type="datetime1">
              <a:rPr lang="de-DE" smtClean="0"/>
              <a:t>28.03.2023</a:t>
            </a:fld>
            <a:endParaRPr lang="de-DE"/>
          </a:p>
        </p:txBody>
      </p:sp>
      <p:sp>
        <p:nvSpPr>
          <p:cNvPr id="3" name="Fußzeilenplatzhalter 2"/>
          <p:cNvSpPr>
            <a:spLocks noGrp="1"/>
          </p:cNvSpPr>
          <p:nvPr>
            <p:ph type="ftr" sz="quarter" idx="11"/>
          </p:nvPr>
        </p:nvSpPr>
        <p:spPr/>
        <p:txBody>
          <a:bodyPr/>
          <a:lstStyle/>
          <a:p>
            <a:r>
              <a:rPr lang="de-DE" smtClean="0"/>
              <a:t>AG Schule 08.11.2022</a:t>
            </a:r>
            <a:endParaRPr lang="de-DE"/>
          </a:p>
        </p:txBody>
      </p:sp>
      <p:sp>
        <p:nvSpPr>
          <p:cNvPr id="4" name="Foliennummernplatzhalter 3"/>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140309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FD8BB67-E963-413B-816C-7506FC6AB0B6}" type="datetime1">
              <a:rPr lang="de-DE" smtClean="0"/>
              <a:t>28.03.2023</a:t>
            </a:fld>
            <a:endParaRPr lang="de-DE"/>
          </a:p>
        </p:txBody>
      </p:sp>
      <p:sp>
        <p:nvSpPr>
          <p:cNvPr id="6" name="Fußzeilenplatzhalter 5"/>
          <p:cNvSpPr>
            <a:spLocks noGrp="1"/>
          </p:cNvSpPr>
          <p:nvPr>
            <p:ph type="ftr" sz="quarter" idx="11"/>
          </p:nvPr>
        </p:nvSpPr>
        <p:spPr/>
        <p:txBody>
          <a:bodyPr/>
          <a:lstStyle/>
          <a:p>
            <a:r>
              <a:rPr lang="de-DE" smtClean="0"/>
              <a:t>AG Schule 08.11.2022</a:t>
            </a:r>
            <a:endParaRPr lang="de-DE"/>
          </a:p>
        </p:txBody>
      </p:sp>
      <p:sp>
        <p:nvSpPr>
          <p:cNvPr id="7" name="Foliennummernplatzhalter 6"/>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45337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575F0BFB-1778-4D13-99B1-6F16BDD1ECCA}" type="datetime1">
              <a:rPr lang="de-DE" smtClean="0"/>
              <a:t>28.03.2023</a:t>
            </a:fld>
            <a:endParaRPr lang="de-DE"/>
          </a:p>
        </p:txBody>
      </p:sp>
      <p:sp>
        <p:nvSpPr>
          <p:cNvPr id="6" name="Fußzeilenplatzhalter 5"/>
          <p:cNvSpPr>
            <a:spLocks noGrp="1"/>
          </p:cNvSpPr>
          <p:nvPr>
            <p:ph type="ftr" sz="quarter" idx="11"/>
          </p:nvPr>
        </p:nvSpPr>
        <p:spPr/>
        <p:txBody>
          <a:bodyPr/>
          <a:lstStyle/>
          <a:p>
            <a:r>
              <a:rPr lang="de-DE" smtClean="0"/>
              <a:t>AG Schule 08.11.2022</a:t>
            </a:r>
            <a:endParaRPr lang="de-DE"/>
          </a:p>
        </p:txBody>
      </p:sp>
      <p:sp>
        <p:nvSpPr>
          <p:cNvPr id="7" name="Foliennummernplatzhalter 6"/>
          <p:cNvSpPr>
            <a:spLocks noGrp="1"/>
          </p:cNvSpPr>
          <p:nvPr>
            <p:ph type="sldNum" sz="quarter" idx="12"/>
          </p:nvPr>
        </p:nvSpPr>
        <p:spPr/>
        <p:txBody>
          <a:bodyPr/>
          <a:lstStyle/>
          <a:p>
            <a:fld id="{0F694E49-FB5E-4AAB-98FD-B077D31B3EB2}" type="slidenum">
              <a:rPr lang="de-DE" smtClean="0"/>
              <a:t>‹Nr.›</a:t>
            </a:fld>
            <a:endParaRPr lang="de-DE"/>
          </a:p>
        </p:txBody>
      </p:sp>
    </p:spTree>
    <p:extLst>
      <p:ext uri="{BB962C8B-B14F-4D97-AF65-F5344CB8AC3E}">
        <p14:creationId xmlns:p14="http://schemas.microsoft.com/office/powerpoint/2010/main" val="183952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43D19-08C1-47DF-9538-BE28348E2D83}" type="datetime1">
              <a:rPr lang="de-DE" smtClean="0"/>
              <a:t>28.03.2023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AG Schule 08.11.2022</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94E49-FB5E-4AAB-98FD-B077D31B3EB2}" type="slidenum">
              <a:rPr lang="de-DE" smtClean="0"/>
              <a:t>‹Nr.›</a:t>
            </a:fld>
            <a:endParaRPr lang="de-DE"/>
          </a:p>
        </p:txBody>
      </p:sp>
    </p:spTree>
    <p:extLst>
      <p:ext uri="{BB962C8B-B14F-4D97-AF65-F5344CB8AC3E}">
        <p14:creationId xmlns:p14="http://schemas.microsoft.com/office/powerpoint/2010/main" val="3180014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mailto:ilona.huebers-buchmann@hamminkeln.de" TargetMode="External"/><Relationship Id="rId5" Type="http://schemas.openxmlformats.org/officeDocument/2006/relationships/hyperlink" Target="mailto:monika.bracht@hamminkeln.de" TargetMode="External"/><Relationship Id="rId4" Type="http://schemas.openxmlformats.org/officeDocument/2006/relationships/hyperlink" Target="mailto:rita.nehling@hamminkeln.d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9787" y="1755320"/>
            <a:ext cx="9940887" cy="2181885"/>
          </a:xfrm>
        </p:spPr>
        <p:txBody>
          <a:bodyPr>
            <a:normAutofit fontScale="90000"/>
          </a:bodyPr>
          <a:lstStyle/>
          <a:p>
            <a:pPr algn="l"/>
            <a:r>
              <a:rPr lang="de-DE" sz="3600" b="1" dirty="0"/>
              <a:t/>
            </a:r>
            <a:br>
              <a:rPr lang="de-DE" sz="3600" b="1" dirty="0"/>
            </a:br>
            <a:r>
              <a:rPr lang="de-DE" sz="3600" b="1" dirty="0" smtClean="0"/>
              <a:t/>
            </a:r>
            <a:br>
              <a:rPr lang="de-DE" sz="3600" b="1" dirty="0" smtClean="0"/>
            </a:br>
            <a:r>
              <a:rPr lang="de-DE" sz="3600" b="1" dirty="0"/>
              <a:t/>
            </a:r>
            <a:br>
              <a:rPr lang="de-DE" sz="3600" b="1" dirty="0"/>
            </a:br>
            <a:r>
              <a:rPr lang="de-DE" sz="3600" b="1" dirty="0" smtClean="0"/>
              <a:t>Elterninformation über die Einführung der iPads</a:t>
            </a:r>
            <a:r>
              <a:rPr lang="de-DE" sz="3600" dirty="0"/>
              <a:t/>
            </a:r>
            <a:br>
              <a:rPr lang="de-DE" sz="3600" dirty="0"/>
            </a:br>
            <a:r>
              <a:rPr lang="de-DE" sz="3600" dirty="0" smtClean="0"/>
              <a:t/>
            </a:r>
            <a:br>
              <a:rPr lang="de-DE" sz="3600" dirty="0" smtClean="0"/>
            </a:br>
            <a:endParaRPr lang="de-DE" sz="2200" b="1"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0616" y="1214586"/>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oliennummernplatzhalter 2"/>
          <p:cNvSpPr>
            <a:spLocks noGrp="1"/>
          </p:cNvSpPr>
          <p:nvPr>
            <p:ph type="sldNum" sz="quarter" idx="12"/>
          </p:nvPr>
        </p:nvSpPr>
        <p:spPr/>
        <p:txBody>
          <a:bodyPr/>
          <a:lstStyle/>
          <a:p>
            <a:fld id="{0F694E49-FB5E-4AAB-98FD-B077D31B3EB2}" type="slidenum">
              <a:rPr lang="de-DE" smtClean="0"/>
              <a:t>1</a:t>
            </a:fld>
            <a:endParaRPr lang="de-DE" dirty="0"/>
          </a:p>
        </p:txBody>
      </p:sp>
      <p:sp>
        <p:nvSpPr>
          <p:cNvPr id="4" name="Fußzeilenplatzhalter 3"/>
          <p:cNvSpPr>
            <a:spLocks noGrp="1"/>
          </p:cNvSpPr>
          <p:nvPr>
            <p:ph type="ftr" sz="quarter" idx="11"/>
          </p:nvPr>
        </p:nvSpPr>
        <p:spPr/>
        <p:txBody>
          <a:bodyPr/>
          <a:lstStyle/>
          <a:p>
            <a:r>
              <a:rPr lang="de-DE" dirty="0" smtClean="0"/>
              <a:t>Elterninformation iPads Grundschulen</a:t>
            </a:r>
            <a:endParaRPr lang="de-DE" dirty="0"/>
          </a:p>
        </p:txBody>
      </p:sp>
    </p:spTree>
    <p:extLst>
      <p:ext uri="{BB962C8B-B14F-4D97-AF65-F5344CB8AC3E}">
        <p14:creationId xmlns:p14="http://schemas.microsoft.com/office/powerpoint/2010/main" val="50627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50614"/>
            <a:ext cx="10516538" cy="4695118"/>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10</a:t>
            </a:fld>
            <a:endParaRPr lang="de-DE"/>
          </a:p>
        </p:txBody>
      </p:sp>
      <p:sp>
        <p:nvSpPr>
          <p:cNvPr id="6" name="Rechteck 5"/>
          <p:cNvSpPr/>
          <p:nvPr/>
        </p:nvSpPr>
        <p:spPr>
          <a:xfrm>
            <a:off x="1312751" y="1593411"/>
            <a:ext cx="8055445" cy="3416320"/>
          </a:xfrm>
          <a:prstGeom prst="rect">
            <a:avLst/>
          </a:prstGeom>
        </p:spPr>
        <p:txBody>
          <a:bodyPr wrap="square">
            <a:spAutoFit/>
          </a:bodyPr>
          <a:lstStyle/>
          <a:p>
            <a:r>
              <a:rPr lang="de-DE" sz="2000" b="1" dirty="0" smtClean="0">
                <a:latin typeface="+mj-lt"/>
              </a:rPr>
              <a:t>6. Leihvertrag</a:t>
            </a:r>
          </a:p>
          <a:p>
            <a:endParaRPr lang="de-DE" sz="2000" b="1" dirty="0" smtClean="0">
              <a:latin typeface="+mj-lt"/>
            </a:endParaRPr>
          </a:p>
          <a:p>
            <a:endParaRPr lang="de-DE" sz="2000" dirty="0">
              <a:latin typeface="+mj-lt"/>
            </a:endParaRPr>
          </a:p>
          <a:p>
            <a:r>
              <a:rPr lang="de-DE" sz="2000" dirty="0" smtClean="0">
                <a:latin typeface="+mj-lt"/>
              </a:rPr>
              <a:t>Fragen zum Leihvertrag können an den Fachdienst 40 im Rathaus der Stadt Hamminkeln gerichtet werden.</a:t>
            </a:r>
          </a:p>
          <a:p>
            <a:endParaRPr lang="de-DE" sz="2000" dirty="0">
              <a:latin typeface="+mj-lt"/>
            </a:endParaRPr>
          </a:p>
          <a:p>
            <a:r>
              <a:rPr lang="de-DE" sz="2000" dirty="0" smtClean="0">
                <a:latin typeface="+mj-lt"/>
              </a:rPr>
              <a:t>E-Mail: 	</a:t>
            </a:r>
            <a:r>
              <a:rPr lang="de-DE" sz="2000" dirty="0" smtClean="0">
                <a:latin typeface="+mj-lt"/>
                <a:hlinkClick r:id="rId4"/>
              </a:rPr>
              <a:t>rita.nehling@hamminkeln.de</a:t>
            </a:r>
            <a:r>
              <a:rPr lang="de-DE" sz="2000" dirty="0" smtClean="0">
                <a:latin typeface="+mj-lt"/>
              </a:rPr>
              <a:t>, </a:t>
            </a:r>
            <a:r>
              <a:rPr lang="de-DE" sz="2000" dirty="0" smtClean="0">
                <a:latin typeface="+mj-lt"/>
                <a:hlinkClick r:id="rId5"/>
              </a:rPr>
              <a:t>monika.bracht@hamminkeln.de</a:t>
            </a:r>
            <a:r>
              <a:rPr lang="de-DE" sz="2000" dirty="0" smtClean="0">
                <a:latin typeface="+mj-lt"/>
              </a:rPr>
              <a:t> oder  	</a:t>
            </a:r>
            <a:r>
              <a:rPr lang="de-DE" sz="2000" dirty="0" smtClean="0">
                <a:latin typeface="+mj-lt"/>
                <a:hlinkClick r:id="rId6"/>
              </a:rPr>
              <a:t>ilona.huebers-buchmann@hamminkeln.de</a:t>
            </a:r>
            <a:endParaRPr lang="de-DE" sz="2000" dirty="0" smtClean="0">
              <a:latin typeface="+mj-lt"/>
            </a:endParaRPr>
          </a:p>
          <a:p>
            <a:endParaRPr lang="de-DE" sz="2000" i="1" dirty="0" smtClean="0">
              <a:solidFill>
                <a:srgbClr val="FF0000"/>
              </a:solidFill>
              <a:latin typeface="+mj-lt"/>
            </a:endParaRPr>
          </a:p>
          <a:p>
            <a:endParaRPr lang="de-DE" dirty="0"/>
          </a:p>
          <a:p>
            <a:endParaRPr lang="de-DE" dirty="0"/>
          </a:p>
        </p:txBody>
      </p:sp>
    </p:spTree>
    <p:extLst>
      <p:ext uri="{BB962C8B-B14F-4D97-AF65-F5344CB8AC3E}">
        <p14:creationId xmlns:p14="http://schemas.microsoft.com/office/powerpoint/2010/main" val="250680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1847" y="1529686"/>
            <a:ext cx="8786554" cy="4116046"/>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11</a:t>
            </a:fld>
            <a:endParaRPr lang="de-DE"/>
          </a:p>
        </p:txBody>
      </p:sp>
      <p:sp>
        <p:nvSpPr>
          <p:cNvPr id="6" name="Rechteck 5"/>
          <p:cNvSpPr/>
          <p:nvPr/>
        </p:nvSpPr>
        <p:spPr>
          <a:xfrm>
            <a:off x="1400840" y="1387106"/>
            <a:ext cx="8055445" cy="4093428"/>
          </a:xfrm>
          <a:prstGeom prst="rect">
            <a:avLst/>
          </a:prstGeom>
        </p:spPr>
        <p:txBody>
          <a:bodyPr wrap="square">
            <a:spAutoFit/>
          </a:bodyPr>
          <a:lstStyle/>
          <a:p>
            <a:r>
              <a:rPr lang="de-DE" sz="2000" b="1" dirty="0" smtClean="0">
                <a:latin typeface="+mj-lt"/>
              </a:rPr>
              <a:t>7. </a:t>
            </a:r>
            <a:r>
              <a:rPr lang="de-DE" sz="2000" b="1" dirty="0">
                <a:latin typeface="+mj-lt"/>
              </a:rPr>
              <a:t>sichere Aufbewahrung</a:t>
            </a:r>
          </a:p>
          <a:p>
            <a:r>
              <a:rPr lang="de-DE" sz="2000" dirty="0">
                <a:latin typeface="+mj-lt"/>
              </a:rPr>
              <a:t/>
            </a:r>
            <a:br>
              <a:rPr lang="de-DE" sz="2000" dirty="0">
                <a:latin typeface="+mj-lt"/>
              </a:rPr>
            </a:br>
            <a:r>
              <a:rPr lang="de-DE" sz="2000" dirty="0">
                <a:latin typeface="+mj-lt"/>
              </a:rPr>
              <a:t>In der Gesamtschule wurden Mietfächerschränke ohne Lademöglichkeit eingerichtet, die kostenpflichtig über die Erziehungsberechtigten anzumieten sind. </a:t>
            </a:r>
            <a:endParaRPr lang="de-DE" sz="2000" dirty="0" smtClean="0">
              <a:latin typeface="+mj-lt"/>
            </a:endParaRPr>
          </a:p>
          <a:p>
            <a:r>
              <a:rPr lang="de-DE" sz="2000" dirty="0" smtClean="0">
                <a:latin typeface="+mj-lt"/>
              </a:rPr>
              <a:t>Im </a:t>
            </a:r>
            <a:r>
              <a:rPr lang="de-DE" sz="2000" dirty="0">
                <a:latin typeface="+mj-lt"/>
              </a:rPr>
              <a:t>Eingangsbereich Schule und Übergang zur offenen Ganztagsschule </a:t>
            </a:r>
            <a:r>
              <a:rPr lang="de-DE" sz="2000" dirty="0" smtClean="0">
                <a:latin typeface="+mj-lt"/>
              </a:rPr>
              <a:t>können </a:t>
            </a:r>
            <a:r>
              <a:rPr lang="de-DE" sz="2000" dirty="0">
                <a:latin typeface="+mj-lt"/>
              </a:rPr>
              <a:t>diese aufgestellt werden.</a:t>
            </a:r>
          </a:p>
          <a:p>
            <a:endParaRPr lang="de-DE" sz="2000" dirty="0">
              <a:latin typeface="+mj-lt"/>
            </a:endParaRPr>
          </a:p>
          <a:p>
            <a:r>
              <a:rPr lang="de-DE" sz="2000" dirty="0">
                <a:latin typeface="+mj-lt"/>
              </a:rPr>
              <a:t>Liste interessierter Eltern wird in der Schule ausgelegt.</a:t>
            </a:r>
          </a:p>
          <a:p>
            <a:endParaRPr lang="de-DE" sz="2000" dirty="0">
              <a:latin typeface="+mj-lt"/>
            </a:endParaRPr>
          </a:p>
          <a:p>
            <a:r>
              <a:rPr lang="de-DE" sz="2000" dirty="0">
                <a:latin typeface="+mj-lt"/>
              </a:rPr>
              <a:t>Monatlich </a:t>
            </a:r>
            <a:r>
              <a:rPr lang="de-DE" sz="2000" dirty="0" smtClean="0">
                <a:latin typeface="+mj-lt"/>
              </a:rPr>
              <a:t>ab 2,60 Euro</a:t>
            </a:r>
          </a:p>
          <a:p>
            <a:endParaRPr lang="de-DE" sz="2000" dirty="0">
              <a:solidFill>
                <a:srgbClr val="FF0000"/>
              </a:solidFill>
              <a:latin typeface="+mj-lt"/>
            </a:endParaRPr>
          </a:p>
          <a:p>
            <a:endParaRPr lang="de-DE" sz="2000" dirty="0">
              <a:latin typeface="+mj-lt"/>
            </a:endParaRPr>
          </a:p>
        </p:txBody>
      </p:sp>
    </p:spTree>
    <p:extLst>
      <p:ext uri="{BB962C8B-B14F-4D97-AF65-F5344CB8AC3E}">
        <p14:creationId xmlns:p14="http://schemas.microsoft.com/office/powerpoint/2010/main" val="2484394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1847" y="1529686"/>
            <a:ext cx="8786554" cy="4116046"/>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12</a:t>
            </a:fld>
            <a:endParaRPr lang="de-DE"/>
          </a:p>
        </p:txBody>
      </p:sp>
      <p:sp>
        <p:nvSpPr>
          <p:cNvPr id="6" name="Rechteck 5"/>
          <p:cNvSpPr/>
          <p:nvPr/>
        </p:nvSpPr>
        <p:spPr>
          <a:xfrm>
            <a:off x="1529187" y="1054877"/>
            <a:ext cx="8055445" cy="1015663"/>
          </a:xfrm>
          <a:prstGeom prst="rect">
            <a:avLst/>
          </a:prstGeom>
        </p:spPr>
        <p:txBody>
          <a:bodyPr wrap="square">
            <a:spAutoFit/>
          </a:bodyPr>
          <a:lstStyle/>
          <a:p>
            <a:r>
              <a:rPr lang="de-DE" sz="2000" b="1" dirty="0" smtClean="0">
                <a:latin typeface="+mj-lt"/>
              </a:rPr>
              <a:t>7. </a:t>
            </a:r>
            <a:r>
              <a:rPr lang="de-DE" sz="2000" b="1" dirty="0">
                <a:latin typeface="+mj-lt"/>
              </a:rPr>
              <a:t>sichere Aufbewahrung</a:t>
            </a:r>
          </a:p>
          <a:p>
            <a:r>
              <a:rPr lang="de-DE" sz="2000" dirty="0">
                <a:latin typeface="+mj-lt"/>
              </a:rPr>
              <a:t/>
            </a:r>
            <a:br>
              <a:rPr lang="de-DE" sz="2000" dirty="0">
                <a:latin typeface="+mj-lt"/>
              </a:rPr>
            </a:br>
            <a:endParaRPr lang="de-DE" sz="2000" dirty="0">
              <a:solidFill>
                <a:srgbClr val="FF0000"/>
              </a:solidFill>
              <a:latin typeface="+mj-lt"/>
            </a:endParaRPr>
          </a:p>
        </p:txBody>
      </p:sp>
      <p:pic>
        <p:nvPicPr>
          <p:cNvPr id="9" name="Grafik 8"/>
          <p:cNvPicPr>
            <a:picLocks noChangeAspect="1"/>
          </p:cNvPicPr>
          <p:nvPr/>
        </p:nvPicPr>
        <p:blipFill>
          <a:blip r:embed="rId4"/>
          <a:stretch>
            <a:fillRect/>
          </a:stretch>
        </p:blipFill>
        <p:spPr>
          <a:xfrm>
            <a:off x="1702052" y="1678315"/>
            <a:ext cx="7083440" cy="4359642"/>
          </a:xfrm>
          <a:prstGeom prst="rect">
            <a:avLst/>
          </a:prstGeom>
        </p:spPr>
      </p:pic>
    </p:spTree>
    <p:extLst>
      <p:ext uri="{BB962C8B-B14F-4D97-AF65-F5344CB8AC3E}">
        <p14:creationId xmlns:p14="http://schemas.microsoft.com/office/powerpoint/2010/main" val="2719400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1847" y="1529686"/>
            <a:ext cx="8786554" cy="4116046"/>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13</a:t>
            </a:fld>
            <a:endParaRPr lang="de-DE"/>
          </a:p>
        </p:txBody>
      </p:sp>
      <p:sp>
        <p:nvSpPr>
          <p:cNvPr id="6" name="Rechteck 5"/>
          <p:cNvSpPr/>
          <p:nvPr/>
        </p:nvSpPr>
        <p:spPr>
          <a:xfrm>
            <a:off x="1529187" y="1054877"/>
            <a:ext cx="8055445" cy="1015663"/>
          </a:xfrm>
          <a:prstGeom prst="rect">
            <a:avLst/>
          </a:prstGeom>
        </p:spPr>
        <p:txBody>
          <a:bodyPr wrap="square">
            <a:spAutoFit/>
          </a:bodyPr>
          <a:lstStyle/>
          <a:p>
            <a:r>
              <a:rPr lang="de-DE" sz="2000" b="1" dirty="0" smtClean="0">
                <a:latin typeface="+mj-lt"/>
              </a:rPr>
              <a:t>7. </a:t>
            </a:r>
            <a:r>
              <a:rPr lang="de-DE" sz="2000" b="1" dirty="0">
                <a:latin typeface="+mj-lt"/>
              </a:rPr>
              <a:t>sichere Aufbewahrung</a:t>
            </a:r>
          </a:p>
          <a:p>
            <a:r>
              <a:rPr lang="de-DE" sz="2000" dirty="0">
                <a:latin typeface="+mj-lt"/>
              </a:rPr>
              <a:t/>
            </a:r>
            <a:br>
              <a:rPr lang="de-DE" sz="2000" dirty="0">
                <a:latin typeface="+mj-lt"/>
              </a:rPr>
            </a:br>
            <a:endParaRPr lang="de-DE" sz="2000" dirty="0">
              <a:solidFill>
                <a:srgbClr val="FF0000"/>
              </a:solidFill>
              <a:latin typeface="+mj-lt"/>
            </a:endParaRPr>
          </a:p>
        </p:txBody>
      </p:sp>
      <p:pic>
        <p:nvPicPr>
          <p:cNvPr id="8" name="Grafik 7"/>
          <p:cNvPicPr>
            <a:picLocks noChangeAspect="1"/>
          </p:cNvPicPr>
          <p:nvPr/>
        </p:nvPicPr>
        <p:blipFill>
          <a:blip r:embed="rId4"/>
          <a:stretch>
            <a:fillRect/>
          </a:stretch>
        </p:blipFill>
        <p:spPr>
          <a:xfrm>
            <a:off x="1431354" y="1691275"/>
            <a:ext cx="7499287" cy="4429266"/>
          </a:xfrm>
          <a:prstGeom prst="rect">
            <a:avLst/>
          </a:prstGeom>
        </p:spPr>
      </p:pic>
    </p:spTree>
    <p:extLst>
      <p:ext uri="{BB962C8B-B14F-4D97-AF65-F5344CB8AC3E}">
        <p14:creationId xmlns:p14="http://schemas.microsoft.com/office/powerpoint/2010/main" val="3317174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1847" y="1529686"/>
            <a:ext cx="8786554" cy="4116046"/>
          </a:xfrm>
        </p:spPr>
        <p:txBody>
          <a:bodyPr>
            <a:noAutofit/>
          </a:bodyPr>
          <a:lstStyle/>
          <a:p>
            <a:pPr algn="l"/>
            <a:r>
              <a:rPr lang="de-DE" sz="2000" b="1" dirty="0" smtClean="0"/>
              <a:t/>
            </a:r>
            <a:br>
              <a:rPr lang="de-DE" sz="2000" b="1" dirty="0" smtClean="0"/>
            </a:br>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14</a:t>
            </a:fld>
            <a:endParaRPr lang="de-DE"/>
          </a:p>
        </p:txBody>
      </p:sp>
      <p:sp>
        <p:nvSpPr>
          <p:cNvPr id="6" name="Rechteck 5"/>
          <p:cNvSpPr/>
          <p:nvPr/>
        </p:nvSpPr>
        <p:spPr>
          <a:xfrm>
            <a:off x="1638676" y="2009870"/>
            <a:ext cx="8055445" cy="1323439"/>
          </a:xfrm>
          <a:prstGeom prst="rect">
            <a:avLst/>
          </a:prstGeom>
        </p:spPr>
        <p:txBody>
          <a:bodyPr wrap="square">
            <a:spAutoFit/>
          </a:bodyPr>
          <a:lstStyle/>
          <a:p>
            <a:r>
              <a:rPr lang="de-DE" sz="2000" b="1" dirty="0">
                <a:latin typeface="+mj-lt"/>
              </a:rPr>
              <a:t>8. Ablauf der Schadensregulierung</a:t>
            </a:r>
            <a:br>
              <a:rPr lang="de-DE" sz="2000" b="1" dirty="0">
                <a:latin typeface="+mj-lt"/>
              </a:rPr>
            </a:br>
            <a:endParaRPr lang="de-DE" sz="2000" b="1" dirty="0" smtClean="0">
              <a:latin typeface="+mj-lt"/>
            </a:endParaRPr>
          </a:p>
          <a:p>
            <a:endParaRPr lang="de-DE" sz="2000" b="1" i="1" dirty="0">
              <a:solidFill>
                <a:srgbClr val="FF0000"/>
              </a:solidFill>
              <a:latin typeface="+mj-lt"/>
            </a:endParaRPr>
          </a:p>
          <a:p>
            <a:r>
              <a:rPr lang="de-DE" sz="2000" i="1" dirty="0" smtClean="0">
                <a:solidFill>
                  <a:srgbClr val="FF0000"/>
                </a:solidFill>
                <a:latin typeface="+mj-lt"/>
              </a:rPr>
              <a:t>iPad defekt</a:t>
            </a:r>
            <a:endParaRPr lang="de-DE" sz="2000" i="1" dirty="0">
              <a:solidFill>
                <a:srgbClr val="FF0000"/>
              </a:solidFill>
              <a:latin typeface="+mj-lt"/>
            </a:endParaRPr>
          </a:p>
        </p:txBody>
      </p:sp>
      <p:pic>
        <p:nvPicPr>
          <p:cNvPr id="9" name="Grafik 8"/>
          <p:cNvPicPr>
            <a:picLocks noChangeAspect="1"/>
          </p:cNvPicPr>
          <p:nvPr/>
        </p:nvPicPr>
        <p:blipFill>
          <a:blip r:embed="rId4"/>
          <a:stretch>
            <a:fillRect/>
          </a:stretch>
        </p:blipFill>
        <p:spPr>
          <a:xfrm>
            <a:off x="3959522" y="2876988"/>
            <a:ext cx="2371725" cy="2371725"/>
          </a:xfrm>
          <a:prstGeom prst="rect">
            <a:avLst/>
          </a:prstGeom>
        </p:spPr>
      </p:pic>
    </p:spTree>
    <p:extLst>
      <p:ext uri="{BB962C8B-B14F-4D97-AF65-F5344CB8AC3E}">
        <p14:creationId xmlns:p14="http://schemas.microsoft.com/office/powerpoint/2010/main" val="2960997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2175" y="774249"/>
            <a:ext cx="10516538" cy="5930020"/>
          </a:xfrm>
        </p:spPr>
        <p:txBody>
          <a:bodyPr>
            <a:noAutofit/>
          </a:bodyPr>
          <a:lstStyle/>
          <a:p>
            <a:pPr algn="l"/>
            <a:r>
              <a:rPr lang="de-DE" sz="2000" b="1" dirty="0" smtClean="0"/>
              <a:t/>
            </a:r>
            <a:br>
              <a:rPr lang="de-DE" sz="2000" b="1" dirty="0" smtClean="0"/>
            </a:br>
            <a:r>
              <a:rPr lang="de-DE" sz="2000" b="1" dirty="0" smtClean="0"/>
              <a:t/>
            </a:r>
            <a:br>
              <a:rPr lang="de-DE" sz="2000" b="1" dirty="0" smtClean="0"/>
            </a:br>
            <a:r>
              <a:rPr lang="de-DE" sz="2000" b="1" dirty="0" smtClean="0"/>
              <a:t/>
            </a:r>
            <a:br>
              <a:rPr lang="de-DE" sz="2000" b="1" dirty="0" smtClean="0"/>
            </a:br>
            <a:r>
              <a:rPr lang="de-DE" sz="2000" b="1" dirty="0" smtClean="0"/>
              <a:t>8. Ablauf der Schadensregulierung</a:t>
            </a:r>
            <a:br>
              <a:rPr lang="de-DE" sz="2000" b="1" dirty="0" smtClean="0"/>
            </a:br>
            <a:r>
              <a:rPr lang="de-DE" sz="2000" b="1" dirty="0"/>
              <a:t/>
            </a:r>
            <a:br>
              <a:rPr lang="de-DE" sz="2000" b="1" dirty="0"/>
            </a:br>
            <a:r>
              <a:rPr lang="de-DE" sz="2000" b="1" dirty="0" smtClean="0"/>
              <a:t>Ersatzgeräte</a:t>
            </a:r>
            <a:r>
              <a:rPr lang="de-DE" sz="2000" dirty="0"/>
              <a:t/>
            </a:r>
            <a:br>
              <a:rPr lang="de-DE" sz="2000" dirty="0"/>
            </a:br>
            <a:r>
              <a:rPr lang="de-DE" sz="2000" dirty="0"/>
              <a:t>Etwaige Schuldfragen können nicht vom Schulträger geklärt werden. Im </a:t>
            </a:r>
            <a:br>
              <a:rPr lang="de-DE" sz="2000" dirty="0"/>
            </a:br>
            <a:r>
              <a:rPr lang="de-DE" sz="2000" dirty="0"/>
              <a:t>Schadensfall erhält der Schüler / die Schülerin </a:t>
            </a:r>
            <a:r>
              <a:rPr lang="de-DE" sz="2000" dirty="0" smtClean="0"/>
              <a:t>kurzfristig </a:t>
            </a:r>
            <a:br>
              <a:rPr lang="de-DE" sz="2000" dirty="0" smtClean="0"/>
            </a:br>
            <a:r>
              <a:rPr lang="de-DE" sz="2000" dirty="0" smtClean="0"/>
              <a:t>nach </a:t>
            </a:r>
            <a:r>
              <a:rPr lang="de-DE" sz="2000" dirty="0"/>
              <a:t>Eingang des zu reparierenden iPads beim KRZN-Admin vor Ort ein Ersatzgerät</a:t>
            </a:r>
            <a:r>
              <a:rPr lang="de-DE" sz="2000" dirty="0" smtClean="0"/>
              <a:t>.</a:t>
            </a:r>
            <a:br>
              <a:rPr lang="de-DE" sz="2000" dirty="0" smtClean="0"/>
            </a:br>
            <a:r>
              <a:rPr lang="de-DE" sz="2000" dirty="0" smtClean="0"/>
              <a:t/>
            </a:r>
            <a:br>
              <a:rPr lang="de-DE" sz="2000" dirty="0" smtClean="0"/>
            </a:br>
            <a:r>
              <a:rPr lang="de-DE" sz="2000" b="1" dirty="0" smtClean="0"/>
              <a:t>Kosten </a:t>
            </a:r>
            <a:r>
              <a:rPr lang="de-DE" sz="2000" b="1" dirty="0"/>
              <a:t/>
            </a:r>
            <a:br>
              <a:rPr lang="de-DE" sz="2000" b="1" dirty="0"/>
            </a:br>
            <a:r>
              <a:rPr lang="de-DE" sz="2000" dirty="0"/>
              <a:t>Die konkreten Beträge sind im Leihvertrag nicht aufgeführt. </a:t>
            </a:r>
            <a:br>
              <a:rPr lang="de-DE" sz="2000" dirty="0"/>
            </a:br>
            <a:r>
              <a:rPr lang="de-DE" sz="2000" dirty="0"/>
              <a:t/>
            </a:r>
            <a:br>
              <a:rPr lang="de-DE" sz="2000" dirty="0"/>
            </a:br>
            <a:r>
              <a:rPr lang="de-DE" sz="2000" dirty="0"/>
              <a:t>Aktuell sind es </a:t>
            </a:r>
            <a:br>
              <a:rPr lang="de-DE" sz="2000" dirty="0"/>
            </a:br>
            <a:r>
              <a:rPr lang="de-DE" sz="2000" dirty="0"/>
              <a:t>Glasbruch 139 € </a:t>
            </a:r>
            <a:br>
              <a:rPr lang="de-DE" sz="2000" dirty="0"/>
            </a:br>
            <a:r>
              <a:rPr lang="de-DE" sz="2000" dirty="0"/>
              <a:t>Displayschaden 99 </a:t>
            </a:r>
            <a:r>
              <a:rPr lang="de-DE" sz="2000" dirty="0" smtClean="0"/>
              <a:t>€</a:t>
            </a:r>
            <a:br>
              <a:rPr lang="de-DE" sz="2000" dirty="0" smtClean="0"/>
            </a:br>
            <a:r>
              <a:rPr lang="de-DE" sz="2000" dirty="0" smtClean="0"/>
              <a:t> </a:t>
            </a:r>
            <a:r>
              <a:rPr lang="de-DE" sz="2000" dirty="0"/>
              <a:t/>
            </a:r>
            <a:br>
              <a:rPr lang="de-DE" sz="2000" dirty="0"/>
            </a:br>
            <a:r>
              <a:rPr lang="de-DE" sz="2000" dirty="0"/>
              <a:t>Sollte das Gerät oder Zubehör nicht mehr reparabel sein werden die </a:t>
            </a:r>
            <a:br>
              <a:rPr lang="de-DE" sz="2000" dirty="0"/>
            </a:br>
            <a:r>
              <a:rPr lang="de-DE" sz="2000" dirty="0"/>
              <a:t>Anschaffungskosten berechnet: </a:t>
            </a:r>
            <a:br>
              <a:rPr lang="de-DE" sz="2000" dirty="0"/>
            </a:br>
            <a:r>
              <a:rPr lang="de-DE" sz="2000" dirty="0"/>
              <a:t>iPad 343 € (z.B. bei Rahmenbruch oder </a:t>
            </a:r>
            <a:r>
              <a:rPr lang="de-DE" sz="2000" dirty="0" smtClean="0"/>
              <a:t>Wasserschaden </a:t>
            </a:r>
            <a:r>
              <a:rPr lang="de-DE" sz="2000" dirty="0"/>
              <a:t>wie Badewanne), </a:t>
            </a:r>
            <a:br>
              <a:rPr lang="de-DE" sz="2000" dirty="0"/>
            </a:br>
            <a:r>
              <a:rPr lang="de-DE" sz="2000" dirty="0"/>
              <a:t>Tastatur/Hülle 197 € (z.B. Wasserschaden),</a:t>
            </a:r>
            <a:br>
              <a:rPr lang="de-DE" sz="2000" dirty="0"/>
            </a:br>
            <a:r>
              <a:rPr lang="de-DE" sz="2000" dirty="0"/>
              <a:t>Ladekabel und Ladeadapter jeweils </a:t>
            </a:r>
            <a:r>
              <a:rPr lang="de-DE" sz="2000" dirty="0" smtClean="0"/>
              <a:t>25 </a:t>
            </a:r>
            <a:r>
              <a:rPr lang="de-DE" sz="2000" dirty="0"/>
              <a:t>€ </a:t>
            </a:r>
            <a:br>
              <a:rPr lang="de-DE" sz="2000" dirty="0"/>
            </a:br>
            <a:r>
              <a:rPr lang="de-DE" sz="2000" dirty="0" smtClean="0"/>
              <a:t/>
            </a:r>
            <a:br>
              <a:rPr lang="de-DE" sz="2000" dirty="0" smtClean="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Tree>
    <p:extLst>
      <p:ext uri="{BB962C8B-B14F-4D97-AF65-F5344CB8AC3E}">
        <p14:creationId xmlns:p14="http://schemas.microsoft.com/office/powerpoint/2010/main" val="1297221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5985" y="1911434"/>
            <a:ext cx="8565009" cy="3067991"/>
          </a:xfrm>
        </p:spPr>
        <p:txBody>
          <a:bodyPr>
            <a:noAutofit/>
          </a:bodyPr>
          <a:lstStyle/>
          <a:p>
            <a:pPr algn="l"/>
            <a:r>
              <a:rPr lang="de-DE" sz="2000" b="1" dirty="0" smtClean="0"/>
              <a:t/>
            </a:r>
            <a:br>
              <a:rPr lang="de-DE" sz="2000" b="1" dirty="0" smtClean="0"/>
            </a:br>
            <a:r>
              <a:rPr lang="de-DE" sz="2000" b="1" dirty="0" smtClean="0"/>
              <a:t/>
            </a:r>
            <a:br>
              <a:rPr lang="de-DE" sz="2000" b="1" dirty="0" smtClean="0"/>
            </a:br>
            <a:r>
              <a:rPr lang="de-DE" sz="2000" b="1" dirty="0" smtClean="0"/>
              <a:t/>
            </a:r>
            <a:br>
              <a:rPr lang="de-DE" sz="2000" b="1" dirty="0" smtClean="0"/>
            </a:br>
            <a:r>
              <a:rPr lang="de-DE" sz="2000" dirty="0"/>
              <a:t/>
            </a:r>
            <a:br>
              <a:rPr lang="de-DE" sz="2000" dirty="0"/>
            </a:br>
            <a:r>
              <a:rPr lang="de-DE" sz="2000" b="1" dirty="0" smtClean="0"/>
              <a:t>Versicherung im Schadensfall </a:t>
            </a:r>
            <a:r>
              <a:rPr lang="de-DE" sz="2000" dirty="0"/>
              <a:t/>
            </a:r>
            <a:br>
              <a:rPr lang="de-DE" sz="2000" dirty="0"/>
            </a:br>
            <a:r>
              <a:rPr lang="de-DE" sz="2000" dirty="0" smtClean="0"/>
              <a:t/>
            </a:r>
            <a:br>
              <a:rPr lang="de-DE" sz="2000" dirty="0" smtClean="0"/>
            </a:br>
            <a:r>
              <a:rPr lang="de-DE" sz="2000" dirty="0" smtClean="0"/>
              <a:t>Erziehungsberechtigte informieren sich, ob ihr Versicherungsschutz das Leihgerät </a:t>
            </a:r>
            <a:br>
              <a:rPr lang="de-DE" sz="2000" dirty="0" smtClean="0"/>
            </a:br>
            <a:r>
              <a:rPr lang="de-DE" sz="2000" dirty="0" smtClean="0"/>
              <a:t>umfasst oder ob dieser zu ergänzen ist. </a:t>
            </a:r>
            <a:br>
              <a:rPr lang="de-DE" sz="2000" dirty="0" smtClean="0"/>
            </a:br>
            <a:r>
              <a:rPr lang="de-DE" sz="2000" dirty="0" smtClean="0"/>
              <a:t/>
            </a:r>
            <a:br>
              <a:rPr lang="de-DE" sz="2000" dirty="0" smtClean="0"/>
            </a:br>
            <a:r>
              <a:rPr lang="de-DE" sz="2000" dirty="0"/>
              <a:t>Die Versicherung ist keine verpflichtende Voraussetzung.</a:t>
            </a:r>
            <a:br>
              <a:rPr lang="de-DE" sz="2000" dirty="0"/>
            </a:br>
            <a:r>
              <a:rPr lang="de-DE" sz="2000" dirty="0"/>
              <a:t/>
            </a:r>
            <a:br>
              <a:rPr lang="de-DE" sz="2000" dirty="0"/>
            </a:br>
            <a:r>
              <a:rPr lang="de-DE" sz="2000" dirty="0" smtClean="0"/>
              <a:t>Der </a:t>
            </a:r>
            <a:r>
              <a:rPr lang="de-DE" sz="2000" dirty="0"/>
              <a:t>Schadenersatzanspruch wird an </a:t>
            </a:r>
            <a:r>
              <a:rPr lang="de-DE" sz="2000" dirty="0" smtClean="0"/>
              <a:t>die </a:t>
            </a:r>
            <a:r>
              <a:rPr lang="de-DE" sz="2000" dirty="0"/>
              <a:t>Eltern gestellt, die Begleichung der Kosten obliegt den Eltern. </a:t>
            </a:r>
            <a:r>
              <a:rPr lang="de-DE" sz="2000" dirty="0" smtClean="0"/>
              <a:t/>
            </a:r>
            <a:br>
              <a:rPr lang="de-DE" sz="2000"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16</a:t>
            </a:fld>
            <a:endParaRPr lang="de-DE"/>
          </a:p>
        </p:txBody>
      </p:sp>
    </p:spTree>
    <p:extLst>
      <p:ext uri="{BB962C8B-B14F-4D97-AF65-F5344CB8AC3E}">
        <p14:creationId xmlns:p14="http://schemas.microsoft.com/office/powerpoint/2010/main" val="1727502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1105" y="923453"/>
            <a:ext cx="9237953" cy="4916849"/>
          </a:xfrm>
        </p:spPr>
        <p:txBody>
          <a:bodyPr>
            <a:noAutofit/>
          </a:bodyPr>
          <a:lstStyle/>
          <a:p>
            <a:pPr algn="l"/>
            <a:r>
              <a:rPr lang="de-DE" sz="2000" b="1" dirty="0" smtClean="0"/>
              <a:t/>
            </a:r>
            <a:br>
              <a:rPr lang="de-DE" sz="2000" b="1" dirty="0" smtClean="0"/>
            </a:br>
            <a:r>
              <a:rPr lang="de-DE" sz="2000" b="1" dirty="0" smtClean="0"/>
              <a:t/>
            </a:r>
            <a:br>
              <a:rPr lang="de-DE" sz="2000" b="1" dirty="0" smtClean="0"/>
            </a:br>
            <a:r>
              <a:rPr lang="de-DE" sz="2000" b="1" dirty="0" smtClean="0"/>
              <a:t/>
            </a:r>
            <a:br>
              <a:rPr lang="de-DE" sz="2000" b="1" dirty="0" smtClean="0"/>
            </a:br>
            <a:r>
              <a:rPr lang="de-DE" sz="2000" dirty="0"/>
              <a:t/>
            </a:r>
            <a:br>
              <a:rPr lang="de-DE" sz="2000" dirty="0"/>
            </a:br>
            <a:r>
              <a:rPr lang="de-DE" sz="2000" b="1" dirty="0" smtClean="0"/>
              <a:t>9. Support</a:t>
            </a:r>
            <a:r>
              <a:rPr lang="de-DE" sz="2000" dirty="0"/>
              <a:t/>
            </a:r>
            <a:br>
              <a:rPr lang="de-DE" sz="2000" dirty="0"/>
            </a:br>
            <a:r>
              <a:rPr lang="de-DE" sz="2000" dirty="0" smtClean="0"/>
              <a:t/>
            </a:r>
            <a:br>
              <a:rPr lang="de-DE" sz="2000" dirty="0" smtClean="0"/>
            </a:br>
            <a:r>
              <a:rPr lang="de-DE" sz="2000" dirty="0"/>
              <a:t>Schulträger hat die Dienstleistung „Administrator vor Ort“ vom KRZN </a:t>
            </a:r>
            <a:br>
              <a:rPr lang="de-DE" sz="2000" dirty="0"/>
            </a:br>
            <a:r>
              <a:rPr lang="de-DE" sz="2000" dirty="0"/>
              <a:t>(Kommunales Rechenzentrum Niederrhein) beauftragt. </a:t>
            </a:r>
            <a:r>
              <a:rPr lang="de-DE" sz="2000" dirty="0" smtClean="0"/>
              <a:t/>
            </a:r>
            <a:br>
              <a:rPr lang="de-DE" sz="2000" dirty="0" smtClean="0"/>
            </a:br>
            <a:r>
              <a:rPr lang="de-DE" sz="2000" dirty="0"/>
              <a:t/>
            </a:r>
            <a:br>
              <a:rPr lang="de-DE" sz="2000" dirty="0"/>
            </a:br>
            <a:r>
              <a:rPr lang="de-DE" sz="2000" dirty="0" smtClean="0"/>
              <a:t>Diese </a:t>
            </a:r>
            <a:r>
              <a:rPr lang="de-DE" sz="2000" dirty="0"/>
              <a:t>Dienstleistungen dienen </a:t>
            </a:r>
            <a:r>
              <a:rPr lang="de-DE" sz="2000" dirty="0" smtClean="0"/>
              <a:t>insbesondere </a:t>
            </a:r>
            <a:r>
              <a:rPr lang="de-DE" sz="2000" dirty="0"/>
              <a:t>zur Administration der iPads und der IT-Netzwerke. </a:t>
            </a:r>
            <a:r>
              <a:rPr lang="de-DE" sz="2000" dirty="0" smtClean="0"/>
              <a:t>Support </a:t>
            </a:r>
            <a:r>
              <a:rPr lang="de-DE" sz="2000" dirty="0"/>
              <a:t>wird über das Ticketsystem </a:t>
            </a:r>
            <a:r>
              <a:rPr lang="de-DE" sz="2000" dirty="0" smtClean="0"/>
              <a:t>(über Medienbeauftragte/ Schule) geleistet</a:t>
            </a:r>
            <a:r>
              <a:rPr lang="de-DE" sz="2000" dirty="0"/>
              <a:t>, zusätzlich </a:t>
            </a:r>
            <a:r>
              <a:rPr lang="de-DE" sz="2000" dirty="0" smtClean="0"/>
              <a:t>werden Schülersprechstunden </a:t>
            </a:r>
            <a:r>
              <a:rPr lang="de-DE" sz="2000" dirty="0"/>
              <a:t>eingerichtet. </a:t>
            </a:r>
            <a:br>
              <a:rPr lang="de-DE" sz="2000" dirty="0"/>
            </a:br>
            <a:r>
              <a:rPr lang="de-DE" sz="2000" dirty="0" smtClean="0"/>
              <a:t/>
            </a:r>
            <a:br>
              <a:rPr lang="de-DE" sz="2000" dirty="0" smtClean="0"/>
            </a:br>
            <a:r>
              <a:rPr lang="de-DE" sz="2000" dirty="0" smtClean="0"/>
              <a:t>Herr </a:t>
            </a:r>
            <a:r>
              <a:rPr lang="de-DE" sz="2000" dirty="0"/>
              <a:t>Queens ist für alle städtischen Schulen im Stadtgebiet zuständig. </a:t>
            </a:r>
            <a:r>
              <a:rPr lang="de-DE" sz="2000" dirty="0" smtClean="0"/>
              <a:t/>
            </a:r>
            <a:br>
              <a:rPr lang="de-DE" sz="2000" dirty="0" smtClean="0"/>
            </a:br>
            <a:r>
              <a:rPr lang="de-DE" sz="2000" dirty="0" smtClean="0"/>
              <a:t/>
            </a:r>
            <a:br>
              <a:rPr lang="de-DE" sz="2000" dirty="0" smtClean="0"/>
            </a:br>
            <a:r>
              <a:rPr lang="de-DE" sz="2000" dirty="0" smtClean="0"/>
              <a:t>Im Schadensfall wird das Gerät vom </a:t>
            </a:r>
            <a:r>
              <a:rPr lang="de-DE" sz="2000" dirty="0"/>
              <a:t>KRZN-Admin </a:t>
            </a:r>
            <a:r>
              <a:rPr lang="de-DE" sz="2000" dirty="0" smtClean="0"/>
              <a:t>abgeholt, er sollte </a:t>
            </a:r>
            <a:r>
              <a:rPr lang="de-DE" sz="2000" dirty="0"/>
              <a:t>dann direkt ein Austauschgerät mitbringen (die Kontaktdaten vom KRZN-Admin wird </a:t>
            </a:r>
            <a:r>
              <a:rPr lang="de-DE" sz="2000" dirty="0" smtClean="0"/>
              <a:t>den Schulleitungen </a:t>
            </a:r>
            <a:r>
              <a:rPr lang="de-DE" sz="2000" dirty="0"/>
              <a:t>und Medienbeauftragten Lehrkräften mitgeteilt</a:t>
            </a:r>
            <a:r>
              <a:rPr lang="de-DE" sz="2000" dirty="0" smtClean="0"/>
              <a:t>).</a:t>
            </a:r>
            <a:br>
              <a:rPr lang="de-DE" sz="2000" dirty="0" smtClean="0"/>
            </a:br>
            <a:r>
              <a:rPr lang="de-DE" sz="2000" dirty="0" smtClean="0"/>
              <a:t>Zunächst wird dies im </a:t>
            </a:r>
            <a:r>
              <a:rPr lang="de-DE" sz="2000" dirty="0"/>
              <a:t>R</a:t>
            </a:r>
            <a:r>
              <a:rPr lang="de-DE" sz="2000" dirty="0" smtClean="0"/>
              <a:t>ahmen der Sprechstunden abgewickelt und die Erfahrungen gesammelt.</a:t>
            </a: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17</a:t>
            </a:fld>
            <a:endParaRPr lang="de-DE"/>
          </a:p>
        </p:txBody>
      </p:sp>
    </p:spTree>
    <p:extLst>
      <p:ext uri="{BB962C8B-B14F-4D97-AF65-F5344CB8AC3E}">
        <p14:creationId xmlns:p14="http://schemas.microsoft.com/office/powerpoint/2010/main" val="1950078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0264" y="1433335"/>
            <a:ext cx="8026021" cy="1389186"/>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r>
              <a:rPr lang="de-DE" sz="2000" dirty="0"/>
              <a:t/>
            </a:r>
            <a:br>
              <a:rPr lang="de-DE" sz="2000" dirty="0"/>
            </a:br>
            <a:r>
              <a:rPr lang="de-DE" sz="2000" dirty="0"/>
              <a:t/>
            </a:r>
            <a:br>
              <a:rPr lang="de-DE" sz="2000" dirty="0"/>
            </a:br>
            <a:r>
              <a:rPr lang="de-DE" sz="2000" b="1" dirty="0" smtClean="0"/>
              <a:t>10. Pädagogik</a:t>
            </a:r>
            <a:br>
              <a:rPr lang="de-DE" sz="2000" b="1" dirty="0" smtClean="0"/>
            </a:br>
            <a:r>
              <a:rPr lang="de-DE" sz="2000" dirty="0"/>
              <a:t/>
            </a:r>
            <a:br>
              <a:rPr lang="de-DE" sz="2000" dirty="0"/>
            </a:br>
            <a:r>
              <a:rPr lang="de-DE" sz="2000" dirty="0"/>
              <a:t/>
            </a:r>
            <a:br>
              <a:rPr lang="de-DE" sz="2000" dirty="0"/>
            </a:br>
            <a:r>
              <a:rPr lang="de-DE" sz="2000" dirty="0" smtClean="0"/>
              <a:t>Vorstellung </a:t>
            </a:r>
            <a:r>
              <a:rPr lang="de-DE" sz="2000" dirty="0"/>
              <a:t>der pädagogischen </a:t>
            </a:r>
            <a:r>
              <a:rPr lang="de-DE" sz="2000" dirty="0" smtClean="0"/>
              <a:t>Einsatzbereiche durch die Schule.</a:t>
            </a: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18</a:t>
            </a:fld>
            <a:endParaRPr lang="de-DE"/>
          </a:p>
        </p:txBody>
      </p:sp>
    </p:spTree>
    <p:extLst>
      <p:ext uri="{BB962C8B-B14F-4D97-AF65-F5344CB8AC3E}">
        <p14:creationId xmlns:p14="http://schemas.microsoft.com/office/powerpoint/2010/main" val="3613696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0264" y="1753985"/>
            <a:ext cx="10516538" cy="1083755"/>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r>
              <a:rPr lang="de-DE" sz="2000" dirty="0"/>
              <a:t/>
            </a:r>
            <a:br>
              <a:rPr lang="de-DE" sz="2000" dirty="0"/>
            </a:br>
            <a:r>
              <a:rPr lang="de-DE" sz="2000" dirty="0"/>
              <a:t/>
            </a:r>
            <a:br>
              <a:rPr lang="de-DE" sz="2000" dirty="0"/>
            </a:br>
            <a:r>
              <a:rPr lang="de-DE" b="1" dirty="0" smtClean="0"/>
              <a:t>FRAGEN?</a:t>
            </a:r>
            <a:endParaRPr lang="de-DE"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19</a:t>
            </a:fld>
            <a:endParaRPr lang="de-DE"/>
          </a:p>
        </p:txBody>
      </p:sp>
    </p:spTree>
    <p:extLst>
      <p:ext uri="{BB962C8B-B14F-4D97-AF65-F5344CB8AC3E}">
        <p14:creationId xmlns:p14="http://schemas.microsoft.com/office/powerpoint/2010/main" val="1666388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50614"/>
            <a:ext cx="10516538" cy="4695118"/>
          </a:xfrm>
        </p:spPr>
        <p:txBody>
          <a:bodyPr>
            <a:noAutofit/>
          </a:bodyPr>
          <a:lstStyle/>
          <a:p>
            <a:pPr algn="l"/>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2</a:t>
            </a:fld>
            <a:endParaRPr lang="de-DE"/>
          </a:p>
        </p:txBody>
      </p:sp>
      <p:sp>
        <p:nvSpPr>
          <p:cNvPr id="6" name="Rechteck 5"/>
          <p:cNvSpPr/>
          <p:nvPr/>
        </p:nvSpPr>
        <p:spPr>
          <a:xfrm>
            <a:off x="1556290" y="958377"/>
            <a:ext cx="7523430" cy="4647426"/>
          </a:xfrm>
          <a:prstGeom prst="rect">
            <a:avLst/>
          </a:prstGeom>
        </p:spPr>
        <p:txBody>
          <a:bodyPr wrap="square">
            <a:spAutoFit/>
          </a:bodyPr>
          <a:lstStyle/>
          <a:p>
            <a:r>
              <a:rPr lang="de-DE" sz="2000" b="1" dirty="0" smtClean="0">
                <a:latin typeface="+mj-lt"/>
              </a:rPr>
              <a:t>Tagesordnungspunkte:</a:t>
            </a:r>
          </a:p>
          <a:p>
            <a:endParaRPr lang="de-DE" sz="2000" dirty="0" smtClean="0">
              <a:latin typeface="+mj-lt"/>
            </a:endParaRPr>
          </a:p>
          <a:p>
            <a:pPr marL="342900" indent="-342900">
              <a:buAutoNum type="arabicPeriod"/>
            </a:pPr>
            <a:r>
              <a:rPr lang="de-DE" sz="2000" dirty="0" smtClean="0">
                <a:latin typeface="+mj-lt"/>
              </a:rPr>
              <a:t>Vorstellung der Teilnehmer</a:t>
            </a:r>
          </a:p>
          <a:p>
            <a:pPr marL="342900" indent="-342900">
              <a:buAutoNum type="arabicPeriod"/>
            </a:pPr>
            <a:r>
              <a:rPr lang="de-DE" sz="2000" dirty="0" smtClean="0">
                <a:latin typeface="+mj-lt"/>
              </a:rPr>
              <a:t>Warum Digitalisierung?</a:t>
            </a:r>
          </a:p>
          <a:p>
            <a:pPr marL="342900" indent="-342900">
              <a:buAutoNum type="arabicPeriod"/>
            </a:pPr>
            <a:r>
              <a:rPr lang="de-DE" sz="2000" dirty="0" smtClean="0">
                <a:latin typeface="+mj-lt"/>
              </a:rPr>
              <a:t>Medienentwicklungsplan 2020 - 2025</a:t>
            </a:r>
          </a:p>
          <a:p>
            <a:pPr marL="342900" indent="-342900">
              <a:buAutoNum type="arabicPeriod"/>
            </a:pPr>
            <a:r>
              <a:rPr lang="de-DE" sz="2000" dirty="0" smtClean="0">
                <a:latin typeface="+mj-lt"/>
              </a:rPr>
              <a:t>Ausstattung mit iPads in 2023</a:t>
            </a:r>
          </a:p>
          <a:p>
            <a:pPr marL="342900" indent="-342900">
              <a:buAutoNum type="arabicPeriod"/>
            </a:pPr>
            <a:r>
              <a:rPr lang="de-DE" sz="2000" dirty="0" smtClean="0">
                <a:latin typeface="+mj-lt"/>
              </a:rPr>
              <a:t>Zeitplan</a:t>
            </a:r>
          </a:p>
          <a:p>
            <a:pPr marL="342900" indent="-342900">
              <a:buAutoNum type="arabicPeriod"/>
            </a:pPr>
            <a:r>
              <a:rPr lang="de-DE" sz="2000" dirty="0" smtClean="0">
                <a:latin typeface="+mj-lt"/>
              </a:rPr>
              <a:t>Leihvertrag</a:t>
            </a:r>
          </a:p>
          <a:p>
            <a:pPr marL="342900" indent="-342900">
              <a:buAutoNum type="arabicPeriod"/>
            </a:pPr>
            <a:r>
              <a:rPr lang="de-DE" sz="2000" dirty="0" smtClean="0">
                <a:latin typeface="+mj-lt"/>
              </a:rPr>
              <a:t>Sichere Aufbewahrung</a:t>
            </a:r>
          </a:p>
          <a:p>
            <a:pPr marL="342900" indent="-342900">
              <a:buAutoNum type="arabicPeriod"/>
            </a:pPr>
            <a:r>
              <a:rPr lang="de-DE" sz="2000" dirty="0" smtClean="0">
                <a:latin typeface="+mj-lt"/>
              </a:rPr>
              <a:t>Schadensregulierung</a:t>
            </a:r>
          </a:p>
          <a:p>
            <a:pPr marL="342900" indent="-342900">
              <a:buAutoNum type="arabicPeriod"/>
            </a:pPr>
            <a:r>
              <a:rPr lang="de-DE" sz="2000" dirty="0" smtClean="0">
                <a:latin typeface="+mj-lt"/>
              </a:rPr>
              <a:t>Support</a:t>
            </a:r>
          </a:p>
          <a:p>
            <a:pPr marL="342900" indent="-342900">
              <a:buAutoNum type="arabicPeriod"/>
            </a:pPr>
            <a:r>
              <a:rPr lang="de-DE" sz="2000" dirty="0" smtClean="0">
                <a:latin typeface="+mj-lt"/>
              </a:rPr>
              <a:t>Pädagogik</a:t>
            </a:r>
          </a:p>
          <a:p>
            <a:pPr marL="342900" indent="-342900">
              <a:buAutoNum type="arabicPeriod"/>
            </a:pPr>
            <a:r>
              <a:rPr lang="de-DE" sz="2000" dirty="0" smtClean="0">
                <a:latin typeface="+mj-lt"/>
              </a:rPr>
              <a:t>Fragen</a:t>
            </a:r>
          </a:p>
          <a:p>
            <a:endParaRPr lang="de-DE" dirty="0"/>
          </a:p>
          <a:p>
            <a:endParaRPr lang="de-DE" dirty="0"/>
          </a:p>
        </p:txBody>
      </p:sp>
    </p:spTree>
    <p:extLst>
      <p:ext uri="{BB962C8B-B14F-4D97-AF65-F5344CB8AC3E}">
        <p14:creationId xmlns:p14="http://schemas.microsoft.com/office/powerpoint/2010/main" val="31943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67896" y="1376126"/>
            <a:ext cx="7197505" cy="2598345"/>
          </a:xfrm>
        </p:spPr>
        <p:txBody>
          <a:bodyPr>
            <a:noAutofit/>
          </a:bodyPr>
          <a:lstStyle/>
          <a:p>
            <a:pPr algn="l"/>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3</a:t>
            </a:fld>
            <a:endParaRPr lang="de-DE"/>
          </a:p>
        </p:txBody>
      </p:sp>
      <p:sp>
        <p:nvSpPr>
          <p:cNvPr id="6" name="Rechteck 5"/>
          <p:cNvSpPr/>
          <p:nvPr/>
        </p:nvSpPr>
        <p:spPr>
          <a:xfrm>
            <a:off x="1592504" y="1451088"/>
            <a:ext cx="7523430" cy="2800767"/>
          </a:xfrm>
          <a:prstGeom prst="rect">
            <a:avLst/>
          </a:prstGeom>
        </p:spPr>
        <p:txBody>
          <a:bodyPr wrap="square">
            <a:spAutoFit/>
          </a:bodyPr>
          <a:lstStyle/>
          <a:p>
            <a:r>
              <a:rPr lang="de-DE" sz="2000" b="1" dirty="0" smtClean="0">
                <a:latin typeface="+mj-lt"/>
              </a:rPr>
              <a:t>1. Vorstellung der </a:t>
            </a:r>
            <a:r>
              <a:rPr lang="de-DE" sz="2000" b="1" dirty="0" err="1" smtClean="0">
                <a:latin typeface="+mj-lt"/>
              </a:rPr>
              <a:t>TeilnehmerInnen</a:t>
            </a:r>
            <a:endParaRPr lang="de-DE" sz="2000" b="1" dirty="0" smtClean="0">
              <a:latin typeface="+mj-lt"/>
            </a:endParaRPr>
          </a:p>
          <a:p>
            <a:endParaRPr lang="de-DE" sz="2000" dirty="0" smtClean="0">
              <a:latin typeface="+mj-lt"/>
            </a:endParaRPr>
          </a:p>
          <a:p>
            <a:pPr marL="342900" indent="-342900">
              <a:buFont typeface="Arial" panose="020B0604020202020204" pitchFamily="34" charset="0"/>
              <a:buChar char="•"/>
            </a:pPr>
            <a:r>
              <a:rPr lang="de-DE" sz="2000" dirty="0" smtClean="0">
                <a:latin typeface="+mj-lt"/>
              </a:rPr>
              <a:t>Schule: Digitalisierungsbeauftragte</a:t>
            </a:r>
          </a:p>
          <a:p>
            <a:pPr marL="342900" indent="-342900">
              <a:buFont typeface="Arial" panose="020B0604020202020204" pitchFamily="34" charset="0"/>
              <a:buChar char="•"/>
            </a:pPr>
            <a:r>
              <a:rPr lang="de-DE" sz="2000" dirty="0" smtClean="0">
                <a:latin typeface="+mj-lt"/>
              </a:rPr>
              <a:t>Schule: Medienbeauftragte</a:t>
            </a:r>
          </a:p>
          <a:p>
            <a:pPr marL="342900" indent="-342900">
              <a:buFont typeface="Arial" panose="020B0604020202020204" pitchFamily="34" charset="0"/>
              <a:buChar char="•"/>
            </a:pPr>
            <a:r>
              <a:rPr lang="de-DE" sz="2000" dirty="0" smtClean="0">
                <a:latin typeface="+mj-lt"/>
              </a:rPr>
              <a:t>Stadt Hamminkeln: IT-Abteilung Herr </a:t>
            </a:r>
            <a:r>
              <a:rPr lang="de-DE" sz="2000" dirty="0" err="1" smtClean="0">
                <a:latin typeface="+mj-lt"/>
              </a:rPr>
              <a:t>Teelen</a:t>
            </a:r>
            <a:r>
              <a:rPr lang="de-DE" sz="2000" dirty="0" smtClean="0">
                <a:latin typeface="+mj-lt"/>
              </a:rPr>
              <a:t>, Herr </a:t>
            </a:r>
            <a:r>
              <a:rPr lang="de-DE" sz="2000" dirty="0" err="1" smtClean="0">
                <a:latin typeface="+mj-lt"/>
              </a:rPr>
              <a:t>Kubla</a:t>
            </a:r>
            <a:endParaRPr lang="de-DE" sz="2000" dirty="0" smtClean="0">
              <a:latin typeface="+mj-lt"/>
            </a:endParaRPr>
          </a:p>
          <a:p>
            <a:pPr marL="342900" indent="-342900">
              <a:buFont typeface="Arial" panose="020B0604020202020204" pitchFamily="34" charset="0"/>
              <a:buChar char="•"/>
            </a:pPr>
            <a:r>
              <a:rPr lang="de-DE" sz="2000" dirty="0" smtClean="0">
                <a:latin typeface="+mj-lt"/>
              </a:rPr>
              <a:t>IT Administrator für die Schulen vom KRZN: Herr Queens</a:t>
            </a:r>
          </a:p>
          <a:p>
            <a:pPr marL="342900" indent="-342900">
              <a:buFont typeface="Arial" panose="020B0604020202020204" pitchFamily="34" charset="0"/>
              <a:buChar char="•"/>
            </a:pPr>
            <a:r>
              <a:rPr lang="de-DE" sz="2000" dirty="0" smtClean="0">
                <a:latin typeface="+mj-lt"/>
              </a:rPr>
              <a:t>Stadt Hamminkeln: Schulträger Frau </a:t>
            </a:r>
            <a:r>
              <a:rPr lang="de-DE" sz="2000" dirty="0" err="1" smtClean="0">
                <a:latin typeface="+mj-lt"/>
              </a:rPr>
              <a:t>Nehling</a:t>
            </a:r>
            <a:endParaRPr lang="de-DE" sz="2000" dirty="0" smtClean="0">
              <a:latin typeface="+mj-lt"/>
            </a:endParaRPr>
          </a:p>
          <a:p>
            <a:endParaRPr lang="de-DE" dirty="0"/>
          </a:p>
          <a:p>
            <a:endParaRPr lang="de-DE" dirty="0"/>
          </a:p>
        </p:txBody>
      </p:sp>
    </p:spTree>
    <p:extLst>
      <p:ext uri="{BB962C8B-B14F-4D97-AF65-F5344CB8AC3E}">
        <p14:creationId xmlns:p14="http://schemas.microsoft.com/office/powerpoint/2010/main" val="25334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74034"/>
            <a:ext cx="10516538" cy="954107"/>
          </a:xfrm>
        </p:spPr>
        <p:txBody>
          <a:bodyPr>
            <a:noAutofit/>
          </a:bodyPr>
          <a:lstStyle/>
          <a:p>
            <a:pPr algn="l"/>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4</a:t>
            </a:fld>
            <a:endParaRPr lang="de-DE"/>
          </a:p>
        </p:txBody>
      </p:sp>
      <p:sp>
        <p:nvSpPr>
          <p:cNvPr id="6" name="Rechteck 5"/>
          <p:cNvSpPr/>
          <p:nvPr/>
        </p:nvSpPr>
        <p:spPr>
          <a:xfrm>
            <a:off x="1312631" y="1451087"/>
            <a:ext cx="7523430" cy="4616648"/>
          </a:xfrm>
          <a:prstGeom prst="rect">
            <a:avLst/>
          </a:prstGeom>
        </p:spPr>
        <p:txBody>
          <a:bodyPr wrap="square">
            <a:spAutoFit/>
          </a:bodyPr>
          <a:lstStyle/>
          <a:p>
            <a:r>
              <a:rPr lang="de-DE" sz="2000" b="1" dirty="0" smtClean="0">
                <a:latin typeface="+mj-lt"/>
              </a:rPr>
              <a:t>2. Warum Digitalisierung in der Grundschule?</a:t>
            </a:r>
          </a:p>
          <a:p>
            <a:pPr marL="457200" indent="-457200">
              <a:buAutoNum type="arabicPeriod"/>
            </a:pPr>
            <a:endParaRPr lang="de-DE" sz="2000" b="1" dirty="0">
              <a:latin typeface="+mj-lt"/>
            </a:endParaRPr>
          </a:p>
          <a:p>
            <a:r>
              <a:rPr lang="de-DE" dirty="0" smtClean="0"/>
              <a:t>Schulministerium NRW:</a:t>
            </a:r>
          </a:p>
          <a:p>
            <a:r>
              <a:rPr lang="de-DE" dirty="0" smtClean="0"/>
              <a:t>„Bildung </a:t>
            </a:r>
            <a:r>
              <a:rPr lang="de-DE" dirty="0"/>
              <a:t>ist der entscheidende Schlüssel, um alle Heranwachsenden an den Chancen des digitalen Wandels teilhaben zu lassen. Allen Kindern und Jugendlichen sollen die erforderlichen Schlüsselqualifikationen </a:t>
            </a:r>
            <a:r>
              <a:rPr lang="de-DE" dirty="0" smtClean="0"/>
              <a:t>… bis </a:t>
            </a:r>
            <a:r>
              <a:rPr lang="de-DE" dirty="0"/>
              <a:t>zum Ende ihrer Schullaufbahn vermittelt und so eine gesellschaftliche Partizipation sowie ein selbstbestimmtes Leben ermöglicht werden.</a:t>
            </a:r>
            <a:r>
              <a:rPr lang="de-DE" sz="2000" dirty="0"/>
              <a:t/>
            </a:r>
            <a:br>
              <a:rPr lang="de-DE" sz="2000" dirty="0"/>
            </a:br>
            <a:r>
              <a:rPr lang="de-DE" dirty="0"/>
              <a:t>Ziel ist es u.a., sie in einer Gesellschaft, die sich im digitalen Wandel befindet, zu einem sicheren, kreativen und verantwortungsvollen Umgang mit Medien zu befähigen und neben einer umfassenden Medienkompetenz auch eine informatische Grundbildung zu vermitteln</a:t>
            </a:r>
            <a:r>
              <a:rPr lang="de-DE" dirty="0" smtClean="0"/>
              <a:t>.“</a:t>
            </a:r>
          </a:p>
          <a:p>
            <a:endParaRPr lang="de-DE" dirty="0"/>
          </a:p>
          <a:p>
            <a:r>
              <a:rPr lang="de-DE" dirty="0" smtClean="0"/>
              <a:t>Folgende Seite Übersicht „Medienkompetenzrahmen NRW“</a:t>
            </a:r>
          </a:p>
          <a:p>
            <a:endParaRPr lang="de-DE" dirty="0"/>
          </a:p>
          <a:p>
            <a:endParaRPr lang="de-DE" sz="2000" dirty="0">
              <a:latin typeface="+mj-lt"/>
            </a:endParaRPr>
          </a:p>
        </p:txBody>
      </p:sp>
    </p:spTree>
    <p:extLst>
      <p:ext uri="{BB962C8B-B14F-4D97-AF65-F5344CB8AC3E}">
        <p14:creationId xmlns:p14="http://schemas.microsoft.com/office/powerpoint/2010/main" val="1597107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74034"/>
            <a:ext cx="10516538" cy="954107"/>
          </a:xfrm>
        </p:spPr>
        <p:txBody>
          <a:bodyPr>
            <a:noAutofit/>
          </a:bodyPr>
          <a:lstStyle/>
          <a:p>
            <a:pPr algn="l"/>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5</a:t>
            </a:fld>
            <a:endParaRPr lang="de-DE"/>
          </a:p>
        </p:txBody>
      </p:sp>
      <p:pic>
        <p:nvPicPr>
          <p:cNvPr id="9" name="Grafik 8"/>
          <p:cNvPicPr>
            <a:picLocks noChangeAspect="1"/>
          </p:cNvPicPr>
          <p:nvPr/>
        </p:nvPicPr>
        <p:blipFill>
          <a:blip r:embed="rId4"/>
          <a:stretch>
            <a:fillRect/>
          </a:stretch>
        </p:blipFill>
        <p:spPr>
          <a:xfrm>
            <a:off x="433258" y="244444"/>
            <a:ext cx="11034833" cy="6130830"/>
          </a:xfrm>
          <a:prstGeom prst="rect">
            <a:avLst/>
          </a:prstGeom>
        </p:spPr>
      </p:pic>
    </p:spTree>
    <p:extLst>
      <p:ext uri="{BB962C8B-B14F-4D97-AF65-F5344CB8AC3E}">
        <p14:creationId xmlns:p14="http://schemas.microsoft.com/office/powerpoint/2010/main" val="220336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74034"/>
            <a:ext cx="10516538" cy="954107"/>
          </a:xfrm>
        </p:spPr>
        <p:txBody>
          <a:bodyPr>
            <a:noAutofit/>
          </a:bodyPr>
          <a:lstStyle/>
          <a:p>
            <a:pPr algn="l"/>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6</a:t>
            </a:fld>
            <a:endParaRPr lang="de-DE"/>
          </a:p>
        </p:txBody>
      </p:sp>
      <p:sp>
        <p:nvSpPr>
          <p:cNvPr id="6" name="Rechteck 5"/>
          <p:cNvSpPr/>
          <p:nvPr/>
        </p:nvSpPr>
        <p:spPr>
          <a:xfrm>
            <a:off x="1312631" y="1451087"/>
            <a:ext cx="7523430" cy="3724096"/>
          </a:xfrm>
          <a:prstGeom prst="rect">
            <a:avLst/>
          </a:prstGeom>
        </p:spPr>
        <p:txBody>
          <a:bodyPr wrap="square">
            <a:spAutoFit/>
          </a:bodyPr>
          <a:lstStyle/>
          <a:p>
            <a:r>
              <a:rPr lang="de-DE" sz="2000" b="1" dirty="0" smtClean="0">
                <a:latin typeface="+mj-lt"/>
              </a:rPr>
              <a:t>3. Medienentwicklungsplan 2020 – 2025 der Stadt Hamminkeln</a:t>
            </a:r>
          </a:p>
          <a:p>
            <a:pPr marL="457200" indent="-457200">
              <a:buAutoNum type="arabicPeriod"/>
            </a:pPr>
            <a:endParaRPr lang="de-DE" sz="2000" b="1" dirty="0">
              <a:latin typeface="+mj-lt"/>
            </a:endParaRPr>
          </a:p>
          <a:p>
            <a:endParaRPr lang="de-DE" sz="2000" dirty="0">
              <a:latin typeface="+mj-lt"/>
            </a:endParaRPr>
          </a:p>
          <a:p>
            <a:r>
              <a:rPr lang="de-DE" sz="2000" dirty="0" smtClean="0">
                <a:latin typeface="+mj-lt"/>
              </a:rPr>
              <a:t>2018 </a:t>
            </a:r>
            <a:r>
              <a:rPr lang="de-DE" sz="2000" dirty="0">
                <a:latin typeface="+mj-lt"/>
              </a:rPr>
              <a:t>Technisch-pädagogische Einsatzkonzept der </a:t>
            </a:r>
            <a:r>
              <a:rPr lang="de-DE" sz="2000" dirty="0" smtClean="0">
                <a:latin typeface="+mj-lt"/>
              </a:rPr>
              <a:t>Schulen auf der Grundlage des Medienkompetenzrahmens</a:t>
            </a:r>
            <a:endParaRPr lang="de-DE" sz="2000" dirty="0">
              <a:latin typeface="+mj-lt"/>
            </a:endParaRPr>
          </a:p>
          <a:p>
            <a:endParaRPr lang="de-DE" sz="2000" dirty="0" smtClean="0">
              <a:latin typeface="+mj-lt"/>
            </a:endParaRPr>
          </a:p>
          <a:p>
            <a:r>
              <a:rPr lang="de-DE" sz="2000" dirty="0" smtClean="0">
                <a:latin typeface="+mj-lt"/>
              </a:rPr>
              <a:t>Medienentwicklungsplan – </a:t>
            </a:r>
          </a:p>
          <a:p>
            <a:r>
              <a:rPr lang="de-DE" sz="2000" dirty="0" smtClean="0">
                <a:latin typeface="+mj-lt"/>
              </a:rPr>
              <a:t>Beschluss des Rates der Stadt Hamminkeln am 10.09.2020 (Vorlage 2020-0106)</a:t>
            </a:r>
          </a:p>
          <a:p>
            <a:endParaRPr lang="de-DE" dirty="0" smtClean="0"/>
          </a:p>
          <a:p>
            <a:r>
              <a:rPr lang="de-DE" sz="2000" dirty="0" smtClean="0">
                <a:latin typeface="+mj-lt"/>
              </a:rPr>
              <a:t>Zeit- und Kostenplan des MEP 2022-2024</a:t>
            </a:r>
            <a:endParaRPr lang="de-DE" sz="2000" dirty="0">
              <a:latin typeface="+mj-lt"/>
            </a:endParaRPr>
          </a:p>
          <a:p>
            <a:endParaRPr lang="de-DE" dirty="0"/>
          </a:p>
        </p:txBody>
      </p:sp>
    </p:spTree>
    <p:extLst>
      <p:ext uri="{BB962C8B-B14F-4D97-AF65-F5344CB8AC3E}">
        <p14:creationId xmlns:p14="http://schemas.microsoft.com/office/powerpoint/2010/main" val="75591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98456" y="1230505"/>
            <a:ext cx="9940887" cy="965798"/>
          </a:xfrm>
        </p:spPr>
        <p:txBody>
          <a:bodyPr>
            <a:noAutofit/>
          </a:bodyPr>
          <a:lstStyle/>
          <a:p>
            <a:pPr algn="l"/>
            <a:r>
              <a:rPr lang="de-DE" sz="3200" b="1" dirty="0" smtClean="0"/>
              <a:t/>
            </a:r>
            <a:br>
              <a:rPr lang="de-DE" sz="3200" b="1" dirty="0" smtClean="0"/>
            </a:br>
            <a:r>
              <a:rPr lang="de-DE" sz="3200" b="1" dirty="0" smtClean="0"/>
              <a:t/>
            </a:r>
            <a:br>
              <a:rPr lang="de-DE" sz="3200" b="1" dirty="0" smtClean="0"/>
            </a:br>
            <a:r>
              <a:rPr lang="de-DE" sz="3200" b="1" dirty="0" smtClean="0"/>
              <a:t>   </a:t>
            </a:r>
            <a:r>
              <a:rPr lang="de-DE" sz="2000" b="1" dirty="0"/>
              <a:t>3. Medienentwicklungsplan 2020 – 2025 der Stadt Hamminkeln</a:t>
            </a:r>
            <a:br>
              <a:rPr lang="de-DE" sz="2000" b="1" dirty="0"/>
            </a:br>
            <a:r>
              <a:rPr lang="de-DE" sz="2000" b="1" dirty="0" smtClean="0"/>
              <a:t/>
            </a:r>
            <a:br>
              <a:rPr lang="de-DE" sz="2000" b="1" dirty="0" smtClean="0"/>
            </a:br>
            <a:r>
              <a:rPr lang="de-DE" sz="2000" b="1" dirty="0" smtClean="0"/>
              <a:t>     Ausschnitt aus dem Zeit und Kostenplan 2022 – 2024 iPads für Grundschulen</a:t>
            </a: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7818" y="574506"/>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p:txBody>
          <a:bodyPr/>
          <a:lstStyle/>
          <a:p>
            <a:r>
              <a:rPr lang="de-DE" dirty="0" smtClean="0"/>
              <a:t>Elterninformation iPads Grundschulen</a:t>
            </a:r>
            <a:endParaRPr lang="de-DE" dirty="0"/>
          </a:p>
        </p:txBody>
      </p:sp>
      <p:sp>
        <p:nvSpPr>
          <p:cNvPr id="4" name="Foliennummernplatzhalter 3"/>
          <p:cNvSpPr>
            <a:spLocks noGrp="1"/>
          </p:cNvSpPr>
          <p:nvPr>
            <p:ph type="sldNum" sz="quarter" idx="12"/>
          </p:nvPr>
        </p:nvSpPr>
        <p:spPr/>
        <p:txBody>
          <a:bodyPr/>
          <a:lstStyle/>
          <a:p>
            <a:fld id="{0F694E49-FB5E-4AAB-98FD-B077D31B3EB2}" type="slidenum">
              <a:rPr lang="de-DE" smtClean="0"/>
              <a:t>7</a:t>
            </a:fld>
            <a:endParaRPr lang="de-DE"/>
          </a:p>
        </p:txBody>
      </p:sp>
      <p:pic>
        <p:nvPicPr>
          <p:cNvPr id="8" name="Grafik 7"/>
          <p:cNvPicPr>
            <a:picLocks noChangeAspect="1"/>
          </p:cNvPicPr>
          <p:nvPr/>
        </p:nvPicPr>
        <p:blipFill>
          <a:blip r:embed="rId4"/>
          <a:stretch>
            <a:fillRect/>
          </a:stretch>
        </p:blipFill>
        <p:spPr>
          <a:xfrm>
            <a:off x="1090518" y="2818268"/>
            <a:ext cx="9648825" cy="1733550"/>
          </a:xfrm>
          <a:prstGeom prst="rect">
            <a:avLst/>
          </a:prstGeom>
        </p:spPr>
      </p:pic>
      <p:sp>
        <p:nvSpPr>
          <p:cNvPr id="9" name="Textfeld 8"/>
          <p:cNvSpPr txBox="1"/>
          <p:nvPr/>
        </p:nvSpPr>
        <p:spPr>
          <a:xfrm>
            <a:off x="999982" y="4819936"/>
            <a:ext cx="9653777" cy="646331"/>
          </a:xfrm>
          <a:prstGeom prst="rect">
            <a:avLst/>
          </a:prstGeom>
          <a:noFill/>
        </p:spPr>
        <p:txBody>
          <a:bodyPr wrap="square" rtlCol="0">
            <a:spAutoFit/>
          </a:bodyPr>
          <a:lstStyle/>
          <a:p>
            <a:r>
              <a:rPr lang="de-DE" dirty="0" smtClean="0">
                <a:latin typeface="+mj-lt"/>
              </a:rPr>
              <a:t>Aufgrund der Vorberatungen mit den Grundschulen 2020 wurden iPads für Schülerinnen und Schüler der 1. und 2. Jahrgangsstufe abgelehnt.</a:t>
            </a:r>
          </a:p>
        </p:txBody>
      </p:sp>
    </p:spTree>
    <p:extLst>
      <p:ext uri="{BB962C8B-B14F-4D97-AF65-F5344CB8AC3E}">
        <p14:creationId xmlns:p14="http://schemas.microsoft.com/office/powerpoint/2010/main" val="3975926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50614"/>
            <a:ext cx="10516538" cy="4695118"/>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8</a:t>
            </a:fld>
            <a:endParaRPr lang="de-DE"/>
          </a:p>
        </p:txBody>
      </p:sp>
      <p:sp>
        <p:nvSpPr>
          <p:cNvPr id="6" name="Rechteck 5"/>
          <p:cNvSpPr/>
          <p:nvPr/>
        </p:nvSpPr>
        <p:spPr>
          <a:xfrm>
            <a:off x="1701167" y="1282236"/>
            <a:ext cx="7523430" cy="3724096"/>
          </a:xfrm>
          <a:prstGeom prst="rect">
            <a:avLst/>
          </a:prstGeom>
        </p:spPr>
        <p:txBody>
          <a:bodyPr wrap="square">
            <a:spAutoFit/>
          </a:bodyPr>
          <a:lstStyle/>
          <a:p>
            <a:r>
              <a:rPr lang="de-DE" sz="2000" b="1" dirty="0" smtClean="0">
                <a:latin typeface="+mj-lt"/>
              </a:rPr>
              <a:t>4. Ausstattung mit iPads in 2023</a:t>
            </a:r>
          </a:p>
          <a:p>
            <a:endParaRPr lang="de-DE" sz="2000" b="1" dirty="0">
              <a:latin typeface="+mj-lt"/>
            </a:endParaRPr>
          </a:p>
          <a:p>
            <a:r>
              <a:rPr lang="de-DE" sz="2000" dirty="0" smtClean="0">
                <a:latin typeface="+mj-lt"/>
              </a:rPr>
              <a:t>Entscheidung mit allen Schulleitungen der Grundschulen: </a:t>
            </a:r>
          </a:p>
          <a:p>
            <a:endParaRPr lang="de-DE" sz="2000" dirty="0" smtClean="0">
              <a:latin typeface="+mj-lt"/>
            </a:endParaRPr>
          </a:p>
          <a:p>
            <a:r>
              <a:rPr lang="de-DE" sz="2000" dirty="0" smtClean="0">
                <a:latin typeface="+mj-lt"/>
              </a:rPr>
              <a:t>Eltern der Jahrgangsstufe </a:t>
            </a:r>
            <a:r>
              <a:rPr lang="de-DE" sz="2000" dirty="0">
                <a:latin typeface="+mj-lt"/>
              </a:rPr>
              <a:t>2 </a:t>
            </a:r>
            <a:r>
              <a:rPr lang="de-DE" sz="2000" dirty="0" smtClean="0">
                <a:latin typeface="+mj-lt"/>
              </a:rPr>
              <a:t>und 3 werden informiert. </a:t>
            </a:r>
          </a:p>
          <a:p>
            <a:r>
              <a:rPr lang="de-DE" sz="2000" dirty="0" smtClean="0">
                <a:latin typeface="+mj-lt"/>
              </a:rPr>
              <a:t>Die jetzige 2 wird </a:t>
            </a:r>
            <a:r>
              <a:rPr lang="de-DE" sz="2000" dirty="0">
                <a:latin typeface="+mj-lt"/>
              </a:rPr>
              <a:t>nach den Sommerferien (neue 3. </a:t>
            </a:r>
            <a:r>
              <a:rPr lang="de-DE" sz="2000" dirty="0" smtClean="0">
                <a:latin typeface="+mj-lt"/>
              </a:rPr>
              <a:t>Jahrgangsstufe) ausgestattet.</a:t>
            </a:r>
          </a:p>
          <a:p>
            <a:endParaRPr lang="de-DE" sz="2000" dirty="0">
              <a:latin typeface="+mj-lt"/>
            </a:endParaRPr>
          </a:p>
          <a:p>
            <a:r>
              <a:rPr lang="de-DE" sz="2000" dirty="0" smtClean="0">
                <a:latin typeface="+mj-lt"/>
              </a:rPr>
              <a:t>Jahrgangsstufe 4 wird in den PC-Räumen bzw. mit den iPads aus den Koffern unterrichtet, die jede Grundschule erhalten hat.</a:t>
            </a:r>
          </a:p>
          <a:p>
            <a:endParaRPr lang="de-DE" dirty="0"/>
          </a:p>
          <a:p>
            <a:endParaRPr lang="de-DE" dirty="0"/>
          </a:p>
        </p:txBody>
      </p:sp>
    </p:spTree>
    <p:extLst>
      <p:ext uri="{BB962C8B-B14F-4D97-AF65-F5344CB8AC3E}">
        <p14:creationId xmlns:p14="http://schemas.microsoft.com/office/powerpoint/2010/main" val="1775391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92406" y="950614"/>
            <a:ext cx="10516538" cy="4695118"/>
          </a:xfrm>
        </p:spPr>
        <p:txBody>
          <a:bodyPr>
            <a:noAutofit/>
          </a:bodyPr>
          <a:lstStyle/>
          <a:p>
            <a:pPr algn="l"/>
            <a:r>
              <a:rPr lang="de-DE" sz="2000" b="1" dirty="0" smtClean="0"/>
              <a:t/>
            </a:r>
            <a:br>
              <a:rPr lang="de-DE" sz="2000" b="1" dirty="0" smtClean="0"/>
            </a:br>
            <a:r>
              <a:rPr lang="de-DE" sz="2000" b="1" dirty="0"/>
              <a:t/>
            </a:r>
            <a:br>
              <a:rPr lang="de-DE" sz="2000" b="1" dirty="0"/>
            </a:br>
            <a:r>
              <a:rPr lang="de-DE" sz="2000" b="1" dirty="0" smtClean="0"/>
              <a:t/>
            </a:r>
            <a:br>
              <a:rPr lang="de-DE" sz="2000" b="1" dirty="0" smtClean="0"/>
            </a:br>
            <a:r>
              <a:rPr lang="de-DE" sz="2000" b="1" dirty="0" smtClean="0"/>
              <a:t/>
            </a:r>
            <a:br>
              <a:rPr lang="de-DE" sz="2000" b="1" dirty="0" smtClean="0"/>
            </a:br>
            <a:r>
              <a:rPr lang="de-DE" sz="2000" dirty="0"/>
              <a:t/>
            </a:r>
            <a:br>
              <a:rPr lang="de-DE" sz="2000" dirty="0"/>
            </a:br>
            <a:endParaRPr lang="de-DE"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285" y="774249"/>
            <a:ext cx="1127760" cy="1353679"/>
          </a:xfrm>
          <a:prstGeom prst="rect">
            <a:avLst/>
          </a:prstGeom>
        </p:spPr>
      </p:pic>
      <p:sp>
        <p:nvSpPr>
          <p:cNvPr id="5" name="Rechteck 4"/>
          <p:cNvSpPr/>
          <p:nvPr/>
        </p:nvSpPr>
        <p:spPr>
          <a:xfrm>
            <a:off x="8864563" y="6311900"/>
            <a:ext cx="720069" cy="369332"/>
          </a:xfrm>
          <a:prstGeom prst="rect">
            <a:avLst/>
          </a:prstGeom>
        </p:spPr>
        <p:txBody>
          <a:bodyPr wrap="none">
            <a:spAutoFit/>
          </a:bodyPr>
          <a:lstStyle/>
          <a:p>
            <a:r>
              <a:rPr lang="de-DE" dirty="0" smtClean="0"/>
              <a:t>FD 40</a:t>
            </a:r>
            <a:endParaRPr lang="de-DE" dirty="0"/>
          </a:p>
        </p:txBody>
      </p:sp>
      <p:sp>
        <p:nvSpPr>
          <p:cNvPr id="3" name="Fußzeilenplatzhalter 2"/>
          <p:cNvSpPr>
            <a:spLocks noGrp="1"/>
          </p:cNvSpPr>
          <p:nvPr>
            <p:ph type="ftr" sz="quarter" idx="11"/>
          </p:nvPr>
        </p:nvSpPr>
        <p:spPr>
          <a:xfrm>
            <a:off x="4038600" y="6375274"/>
            <a:ext cx="4114800" cy="365125"/>
          </a:xfrm>
        </p:spPr>
        <p:txBody>
          <a:bodyPr/>
          <a:lstStyle/>
          <a:p>
            <a:r>
              <a:rPr lang="de-DE" dirty="0"/>
              <a:t>Elterninformation iPads Grundschulen</a:t>
            </a:r>
          </a:p>
        </p:txBody>
      </p:sp>
      <p:sp>
        <p:nvSpPr>
          <p:cNvPr id="4" name="Foliennummernplatzhalter 3"/>
          <p:cNvSpPr>
            <a:spLocks noGrp="1"/>
          </p:cNvSpPr>
          <p:nvPr>
            <p:ph type="sldNum" sz="quarter" idx="12"/>
          </p:nvPr>
        </p:nvSpPr>
        <p:spPr/>
        <p:txBody>
          <a:bodyPr/>
          <a:lstStyle/>
          <a:p>
            <a:fld id="{0F694E49-FB5E-4AAB-98FD-B077D31B3EB2}" type="slidenum">
              <a:rPr lang="de-DE" smtClean="0"/>
              <a:t>9</a:t>
            </a:fld>
            <a:endParaRPr lang="de-DE"/>
          </a:p>
        </p:txBody>
      </p:sp>
      <p:sp>
        <p:nvSpPr>
          <p:cNvPr id="6" name="Rechteck 5"/>
          <p:cNvSpPr/>
          <p:nvPr/>
        </p:nvSpPr>
        <p:spPr>
          <a:xfrm>
            <a:off x="1215294" y="1380305"/>
            <a:ext cx="7523430" cy="1261884"/>
          </a:xfrm>
          <a:prstGeom prst="rect">
            <a:avLst/>
          </a:prstGeom>
        </p:spPr>
        <p:txBody>
          <a:bodyPr wrap="square">
            <a:spAutoFit/>
          </a:bodyPr>
          <a:lstStyle/>
          <a:p>
            <a:r>
              <a:rPr lang="de-DE" sz="2000" b="1" dirty="0" smtClean="0">
                <a:latin typeface="+mj-lt"/>
              </a:rPr>
              <a:t>5. Zeitplan</a:t>
            </a:r>
          </a:p>
          <a:p>
            <a:endParaRPr lang="de-DE" sz="2000" dirty="0" smtClean="0">
              <a:latin typeface="+mj-lt"/>
            </a:endParaRPr>
          </a:p>
          <a:p>
            <a:endParaRPr lang="de-DE" dirty="0"/>
          </a:p>
          <a:p>
            <a:endParaRPr lang="de-DE" dirty="0"/>
          </a:p>
        </p:txBody>
      </p:sp>
      <p:pic>
        <p:nvPicPr>
          <p:cNvPr id="8" name="Grafik 7"/>
          <p:cNvPicPr>
            <a:picLocks noChangeAspect="1"/>
          </p:cNvPicPr>
          <p:nvPr/>
        </p:nvPicPr>
        <p:blipFill>
          <a:blip r:embed="rId4"/>
          <a:stretch>
            <a:fillRect/>
          </a:stretch>
        </p:blipFill>
        <p:spPr>
          <a:xfrm>
            <a:off x="1268550" y="2205792"/>
            <a:ext cx="9315495" cy="3974937"/>
          </a:xfrm>
          <a:prstGeom prst="rect">
            <a:avLst/>
          </a:prstGeom>
        </p:spPr>
      </p:pic>
    </p:spTree>
    <p:extLst>
      <p:ext uri="{BB962C8B-B14F-4D97-AF65-F5344CB8AC3E}">
        <p14:creationId xmlns:p14="http://schemas.microsoft.com/office/powerpoint/2010/main" val="547157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catsources="">
  <f:record>
    <f:field ref="doc_FSCFOLIO_1_1001_FieldDocumentNumber" text=""/>
    <f:field ref="doc_FSCFOLIO_1_1001_FieldSubject" text="" edit="true"/>
    <f:field ref="FSCFOLIO_1_1001_SignaturesFldCtx_FSCFOLIO_1_1001_FieldLastSignature" text=""/>
    <f:field ref="FSCFOLIO_1_1001_SignaturesFldCtx_FSCFOLIO_1_1001_FieldLastSignatureBy" text=""/>
    <f:field ref="FSCFOLIO_1_1001_SignaturesFldCtx_FSCFOLIO_1_1001_FieldLastSignatureAt" date="" text=""/>
    <f:field ref="FSCFOLIO_1_1001_SignaturesFldCtx_FSCFOLIO_1_1001_FieldLastSignatureRemark" text=""/>
    <f:field ref="FSCFOLIO_1_1001_FieldCurrentUser" text="Ilona Hübers-Buchmann"/>
    <f:field ref="FSCFOLIO_1_1001_FieldCurrentDate" text="27.03.2023 15:18"/>
    <f:field ref="CCAPRECONFIG_15_1001_Objektname" text="2023-03-27 Elterninfo Einführung iPads Stand 2023-03-24 um 9.12 Uhr" edit="true"/>
    <f:field ref="DEPRECONFIG_15_1001_Objektname" text="2023-03-27 Elterninfo Einführung iPads Stand 2023-03-24 um 9.12 Uhr" edit="true"/>
    <f:field ref="objname" text="2023-03-27 Elterninfo Einführung iPads Stand 2023-03-24 um 9.12 Uhr" edit="true"/>
    <f:field ref="objsubject" text="" edit="true"/>
    <f:field ref="objcreatedby" text="Hübers-Buchmann, Ilona"/>
    <f:field ref="objcreatedat" date="2023-03-24T09:37:56" text="24.03.2023 09:37:56"/>
    <f:field ref="objchangedby" text="Hübers-Buchmann, Ilona"/>
    <f:field ref="objmodifiedat" date="2023-03-24T09:37:56" text="24.03.2023 09:37:56"/>
    <f:field ref="objprimaryrelated__0_objname" text="Elterninformation Einführung iPads an Grundschulen" edit="true"/>
    <f:field ref="objprimaryrelated__0_objsubject" text="Elterninformation Einführung iPads an Grundschulen" edit="true"/>
    <f:field ref="objprimaryrelated__0_objcreatedby" text="Hübers-Buchmann, Ilona"/>
    <f:field ref="objprimaryrelated__0_objcreatedat" date="2023-03-24T08:56:00" text="24.03.2023 08:56:00"/>
    <f:field ref="objprimaryrelated__0_objchangedby" text="Hübers-Buchmann, Ilona"/>
    <f:field ref="objprimaryrelated__0_objmodifiedat" date="2023-03-24T11:55:15" text="24.03.2023 11:55:15"/>
  </f:record>
  <f:display text="Serienbrief">
    <f:field ref="doc_FSCFOLIO_1_1001_FieldDocumentNumber" text="Dokument Nummer"/>
    <f:field ref="doc_FSCFOLIO_1_1001_FieldSubject" text="Betreff"/>
  </f:display>
  <f:display text="Unterschriften">
    <f:field ref="FSCFOLIO_1_1001_SignaturesFldCtx_FSCFOLIO_1_1001_FieldLastSignature" text="Letzte Unterschrift"/>
    <f:field ref="FSCFOLIO_1_1001_SignaturesFldCtx_FSCFOLIO_1_1001_FieldLastSignatureBy" text="Letzte Unterschrift von"/>
    <f:field ref="FSCFOLIO_1_1001_SignaturesFldCtx_FSCFOLIO_1_1001_FieldLastSignatureAt" text="Letzte Unterschrift am/um"/>
    <f:field ref="FSCFOLIO_1_1001_SignaturesFldCtx_FSCFOLIO_1_1001_FieldLastSignatureRemark" text="Bemerkung der letzten Unterschrift"/>
  </f:display>
  <f:display text="Allgemein">
    <f:field ref="FSCFOLIO_1_1001_FieldCurrentUser" text="Aktueller Benutzer"/>
    <f:field ref="FSCFOLIO_1_1001_FieldCurrentDate" text="Aktueller Zeitpunkt"/>
    <f:field ref="CCAPRECONFIG_15_1001_Objektname" text="Objektname"/>
    <f:field ref="DEPRECONFIG_15_1001_Objektname" text="Objektname"/>
    <f:field ref="objname" text="Name"/>
    <f:field ref="objsubject" text="Betreff (einzeilig)"/>
    <f:field ref="objcreatedby" text="Erzeugt von"/>
    <f:field ref="objcreatedat" text="Erzeugt am/um"/>
    <f:field ref="objchangedby" text="Letzte Änderung von"/>
    <f:field ref="objmodifiedat" text="Letzte Änderung am/um"/>
  </f:display>
  <f:display text="Ursprungsort">
    <f:field ref="objprimaryrelated__0_objname" text="Name"/>
    <f:field ref="objprimaryrelated__0_objsubject" text="Betreff (einzeilig)"/>
    <f:field ref="objprimaryrelated__0_objcreatedby" text="Erzeugt von"/>
    <f:field ref="objprimaryrelated__0_objcreatedat" text="Erzeugt am/um"/>
    <f:field ref="objprimaryrelated__0_objchangedby" text="Letzte Änderung von"/>
    <f:field ref="objprimaryrelated__0_objmodifiedat" text="Letzte Änderung am/um"/>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
  <TotalTime>0</TotalTime>
  <Words>935</Words>
  <Application>Microsoft Office PowerPoint</Application>
  <PresentationFormat>Breitbild</PresentationFormat>
  <Paragraphs>160</Paragraphs>
  <Slides>19</Slides>
  <Notes>19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Office</vt:lpstr>
      <vt:lpstr>   Elterninformation über die Einführung der iPads  </vt:lpstr>
      <vt:lpstr>    </vt:lpstr>
      <vt:lpstr>    </vt:lpstr>
      <vt:lpstr>    </vt:lpstr>
      <vt:lpstr>    </vt:lpstr>
      <vt:lpstr>    </vt:lpstr>
      <vt:lpstr>     3. Medienentwicklungsplan 2020 – 2025 der Stadt Hamminkeln       Ausschnitt aus dem Zeit und Kostenplan 2022 – 2024 iPads für Grundschulen</vt:lpstr>
      <vt:lpstr>     </vt:lpstr>
      <vt:lpstr>     </vt:lpstr>
      <vt:lpstr>     </vt:lpstr>
      <vt:lpstr>     </vt:lpstr>
      <vt:lpstr>     </vt:lpstr>
      <vt:lpstr>     </vt:lpstr>
      <vt:lpstr>      </vt:lpstr>
      <vt:lpstr>   8. Ablauf der Schadensregulierung  Ersatzgeräte Etwaige Schuldfragen können nicht vom Schulträger geklärt werden. Im  Schadensfall erhält der Schüler / die Schülerin kurzfristig  nach Eingang des zu reparierenden iPads beim KRZN-Admin vor Ort ein Ersatzgerät.  Kosten  Die konkreten Beträge sind im Leihvertrag nicht aufgeführt.   Aktuell sind es  Glasbruch 139 €  Displayschaden 99 €   Sollte das Gerät oder Zubehör nicht mehr reparabel sein werden die  Anschaffungskosten berechnet:  iPad 343 € (z.B. bei Rahmenbruch oder Wasserschaden wie Badewanne),  Tastatur/Hülle 197 € (z.B. Wasserschaden), Ladekabel und Ladeadapter jeweils 25 €   </vt:lpstr>
      <vt:lpstr>    Versicherung im Schadensfall   Erziehungsberechtigte informieren sich, ob ihr Versicherungsschutz das Leihgerät  umfasst oder ob dieser zu ergänzen ist.   Die Versicherung ist keine verpflichtende Voraussetzung.  Der Schadenersatzanspruch wird an die Eltern gestellt, die Begleichung der Kosten obliegt den Eltern.   </vt:lpstr>
      <vt:lpstr>    9. Support  Schulträger hat die Dienstleistung „Administrator vor Ort“ vom KRZN  (Kommunales Rechenzentrum Niederrhein) beauftragt.   Diese Dienstleistungen dienen insbesondere zur Administration der iPads und der IT-Netzwerke. Support wird über das Ticketsystem (über Medienbeauftragte/ Schule) geleistet, zusätzlich werden Schülersprechstunden eingerichtet.   Herr Queens ist für alle städtischen Schulen im Stadtgebiet zuständig.   Im Schadensfall wird das Gerät vom KRZN-Admin abgeholt, er sollte dann direkt ein Austauschgerät mitbringen (die Kontaktdaten vom KRZN-Admin wird den Schulleitungen und Medienbeauftragten Lehrkräften mitgeteilt). Zunächst wird dies im Rahmen der Sprechstunden abgewickelt und die Erfahrungen gesammelt.</vt:lpstr>
      <vt:lpstr>       10. Pädagogik   Vorstellung der pädagogischen Einsatzbereiche durch die Schule.</vt:lpstr>
      <vt:lpstr>       FRAGEN?</vt:lpstr>
    </vt:vector>
  </TitlesOfParts>
  <Company>Stadt Hamminkeln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Bereisung der Schulen in Hamminkeln</dc:title>
  <dc:creator>Huebers- Buchmann, Ilona</dc:creator>
  <cp:lastModifiedBy>Marlies</cp:lastModifiedBy>
  <cp:revision>447</cp:revision>
  <cp:lastPrinted>2022-11-08T14:18:44Z</cp:lastPrinted>
  <dcterms:created xsi:type="dcterms:W3CDTF">2021-07-20T14:11:44Z</dcterms:created>
  <dcterms:modified xsi:type="dcterms:W3CDTF">2023-03-28T07:19:21Z</dcterms:modified>
</cp:coreProperties>
</file>